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59"/>
  </p:notesMasterIdLst>
  <p:sldIdLst>
    <p:sldId id="256" r:id="rId2"/>
    <p:sldId id="405" r:id="rId3"/>
    <p:sldId id="406" r:id="rId4"/>
    <p:sldId id="443" r:id="rId5"/>
    <p:sldId id="407" r:id="rId6"/>
    <p:sldId id="408" r:id="rId7"/>
    <p:sldId id="409" r:id="rId8"/>
    <p:sldId id="411" r:id="rId9"/>
    <p:sldId id="412" r:id="rId10"/>
    <p:sldId id="424" r:id="rId11"/>
    <p:sldId id="413" r:id="rId12"/>
    <p:sldId id="414" r:id="rId13"/>
    <p:sldId id="415" r:id="rId14"/>
    <p:sldId id="416" r:id="rId15"/>
    <p:sldId id="426" r:id="rId16"/>
    <p:sldId id="427" r:id="rId17"/>
    <p:sldId id="417" r:id="rId18"/>
    <p:sldId id="418" r:id="rId19"/>
    <p:sldId id="419" r:id="rId20"/>
    <p:sldId id="420" r:id="rId21"/>
    <p:sldId id="421" r:id="rId22"/>
    <p:sldId id="422" r:id="rId23"/>
    <p:sldId id="429" r:id="rId24"/>
    <p:sldId id="428" r:id="rId25"/>
    <p:sldId id="430" r:id="rId26"/>
    <p:sldId id="431" r:id="rId27"/>
    <p:sldId id="432" r:id="rId28"/>
    <p:sldId id="433" r:id="rId29"/>
    <p:sldId id="434" r:id="rId30"/>
    <p:sldId id="435" r:id="rId31"/>
    <p:sldId id="436" r:id="rId32"/>
    <p:sldId id="438" r:id="rId33"/>
    <p:sldId id="439" r:id="rId34"/>
    <p:sldId id="440" r:id="rId35"/>
    <p:sldId id="441" r:id="rId36"/>
    <p:sldId id="445" r:id="rId37"/>
    <p:sldId id="449" r:id="rId38"/>
    <p:sldId id="444" r:id="rId39"/>
    <p:sldId id="446" r:id="rId40"/>
    <p:sldId id="447" r:id="rId41"/>
    <p:sldId id="448" r:id="rId42"/>
    <p:sldId id="468" r:id="rId43"/>
    <p:sldId id="451" r:id="rId44"/>
    <p:sldId id="452" r:id="rId45"/>
    <p:sldId id="453" r:id="rId46"/>
    <p:sldId id="454" r:id="rId47"/>
    <p:sldId id="455" r:id="rId48"/>
    <p:sldId id="456" r:id="rId49"/>
    <p:sldId id="457" r:id="rId50"/>
    <p:sldId id="459" r:id="rId51"/>
    <p:sldId id="460" r:id="rId52"/>
    <p:sldId id="461" r:id="rId53"/>
    <p:sldId id="462" r:id="rId54"/>
    <p:sldId id="463" r:id="rId55"/>
    <p:sldId id="464" r:id="rId56"/>
    <p:sldId id="465" r:id="rId57"/>
    <p:sldId id="466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0000FF"/>
    <a:srgbClr val="FFCC00"/>
    <a:srgbClr val="FFFF00"/>
    <a:srgbClr val="FF00FF"/>
    <a:srgbClr val="00FFFF"/>
    <a:srgbClr val="00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5477" autoAdjust="0"/>
  </p:normalViewPr>
  <p:slideViewPr>
    <p:cSldViewPr>
      <p:cViewPr>
        <p:scale>
          <a:sx n="70" d="100"/>
          <a:sy n="70" d="100"/>
        </p:scale>
        <p:origin x="-2628" y="-10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Klepnutím lze upravit styly předlohy textu.</a:t>
            </a:r>
          </a:p>
          <a:p>
            <a:pPr lvl="1"/>
            <a:r>
              <a:rPr lang="en-US" noProof="0" smtClean="0"/>
              <a:t>Druhá úroveň</a:t>
            </a:r>
          </a:p>
          <a:p>
            <a:pPr lvl="2"/>
            <a:r>
              <a:rPr lang="en-US" noProof="0" smtClean="0"/>
              <a:t>Třetí úroveň</a:t>
            </a:r>
          </a:p>
          <a:p>
            <a:pPr lvl="3"/>
            <a:r>
              <a:rPr lang="en-US" noProof="0" smtClean="0"/>
              <a:t>Čtvrtá úroveň</a:t>
            </a:r>
          </a:p>
          <a:p>
            <a:pPr lvl="4"/>
            <a:r>
              <a:rPr lang="en-US" noProof="0" smtClean="0"/>
              <a:t>Pátá úroveň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193184A-B19B-4B8E-9E7D-76FD5B3FD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086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B76826-DA31-4046-8B87-A59AD9C21EDA}" type="slidenum">
              <a:rPr lang="en-US"/>
              <a:pPr/>
              <a:t>2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9C77E7-EF28-42A3-8E6B-EF96ECCCDC86}" type="slidenum">
              <a:rPr lang="en-US"/>
              <a:pPr/>
              <a:t>5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0015C8-84EE-4A5D-9341-D1F4DAEC6356}" type="slidenum">
              <a:rPr lang="en-US"/>
              <a:pPr/>
              <a:t>8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6742EE-33EA-4FCB-8661-05CE5BBE3EAE}" type="slidenum">
              <a:rPr lang="en-US"/>
              <a:pPr/>
              <a:t>9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E58EAD-729C-48EF-A1A9-06A57831423B}" type="slidenum">
              <a:rPr lang="en-US"/>
              <a:pPr/>
              <a:t>11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0015C8-84EE-4A5D-9341-D1F4DAEC6356}" type="slidenum">
              <a:rPr lang="en-US"/>
              <a:pPr/>
              <a:t>43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en-US"/>
              <a:t>Klepnutím lze upravit styl předlohy nadpisů.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/>
            </a:lvl1pPr>
          </a:lstStyle>
          <a:p>
            <a:r>
              <a:rPr lang="en-US" altLang="en-US"/>
              <a:t>Klepnutím lze upravit styl předlohy podnadpisů.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736DA-9EC8-4C5D-A819-DF8025DE51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39E66-8862-4318-8FCC-B36EF010F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C687D-0553-4E8F-B50D-778393E693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64232" y="6248400"/>
            <a:ext cx="2895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B706-0ACD-40B3-AB95-4E5D869EDC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0EFF5-42FE-4857-86A7-726EDF73FA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D136D-F7F6-4687-8AF5-8DD3B44F69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31B0E-0D36-48F6-8B83-9FB9BC865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D4DDC-3877-46A6-ADFA-63D64A8661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F24B9-7C0C-4B4F-82A6-2E812FE33B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94967-73EE-4A75-A827-47B02327E0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DD9CE-F701-461C-B89C-FFB430199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04892-885C-4952-AB7F-4033DB8147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74B3E-777B-4A0F-8CA0-7C90F9FFF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84AC6-BBE4-40F9-8123-1EEF9B763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6B09E-6C07-4E8D-8FFB-2A03C4B2BC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81A3E-06ED-4858-9E95-C47F753CD7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F1E95-6F33-49A8-81B6-573098CE3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 předlohy nadpisů.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styly předlohy textu.</a:t>
            </a:r>
          </a:p>
          <a:p>
            <a:pPr lvl="1"/>
            <a:r>
              <a:rPr lang="en-US" altLang="en-US" smtClean="0"/>
              <a:t>Druhá úroveň</a:t>
            </a:r>
          </a:p>
          <a:p>
            <a:pPr lvl="2"/>
            <a:r>
              <a:rPr lang="en-US" altLang="en-US" smtClean="0"/>
              <a:t>Třetí úroveň</a:t>
            </a:r>
          </a:p>
          <a:p>
            <a:pPr lvl="3"/>
            <a:r>
              <a:rPr lang="en-US" altLang="en-US" smtClean="0"/>
              <a:t>Čtvrtá úroveň</a:t>
            </a:r>
          </a:p>
          <a:p>
            <a:pPr lvl="4"/>
            <a:r>
              <a:rPr lang="en-US" altLang="en-US" smtClean="0"/>
              <a:t>Pátá úroveň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fld id="{7DD9C3A3-A5F7-4232-B253-D7CE550980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939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1" name="Rectangle 9"/>
          <p:cNvSpPr>
            <a:spLocks noChangeArrowheads="1"/>
          </p:cNvSpPr>
          <p:nvPr userDrawn="1"/>
        </p:nvSpPr>
        <p:spPr bwMode="auto">
          <a:xfrm>
            <a:off x="395288" y="6092825"/>
            <a:ext cx="835342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xkrivanj@fel.cvut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wmf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en-US" b="1" dirty="0" smtClean="0"/>
              <a:t>Po</a:t>
            </a:r>
            <a:r>
              <a:rPr lang="cs-CZ" b="1" dirty="0" smtClean="0"/>
              <a:t>čítačová grafika III</a:t>
            </a:r>
            <a:br>
              <a:rPr lang="cs-CZ" b="1" dirty="0" smtClean="0"/>
            </a:b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Úvod</a:t>
            </a:r>
            <a:endParaRPr lang="en-US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cs-CZ" sz="2000" dirty="0" smtClean="0"/>
              <a:t>Jaroslav Křivánek, MFF UK</a:t>
            </a:r>
          </a:p>
          <a:p>
            <a:pPr eaLnBrk="1" hangingPunct="1"/>
            <a:r>
              <a:rPr lang="en-US" sz="2000" dirty="0" smtClean="0">
                <a:hlinkClick r:id="rId2"/>
              </a:rPr>
              <a:t>Jaroslav.Krivanek@mff.cuni.cz</a:t>
            </a:r>
            <a:endParaRPr lang="en-US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4687888" y="1676400"/>
            <a:ext cx="3875087" cy="4956175"/>
          </a:xfrm>
          <a:prstGeom prst="rect">
            <a:avLst/>
          </a:prstGeom>
          <a:solidFill>
            <a:srgbClr val="6699FF"/>
          </a:solidFill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cs-CZ"/>
          </a:p>
        </p:txBody>
      </p:sp>
      <p:sp>
        <p:nvSpPr>
          <p:cNvPr id="8478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Globální osvětlení</a:t>
            </a:r>
            <a:br>
              <a:rPr lang="cs-CZ" dirty="0" smtClean="0"/>
            </a:br>
            <a:r>
              <a:rPr lang="en-US" dirty="0" smtClean="0"/>
              <a:t>(</a:t>
            </a:r>
            <a:r>
              <a:rPr lang="cs-CZ" dirty="0" err="1" smtClean="0"/>
              <a:t>Global</a:t>
            </a:r>
            <a:r>
              <a:rPr lang="cs-CZ" dirty="0" smtClean="0"/>
              <a:t> </a:t>
            </a:r>
            <a:r>
              <a:rPr lang="cs-CZ" dirty="0" err="1" smtClean="0"/>
              <a:t>illumination</a:t>
            </a:r>
            <a:r>
              <a:rPr lang="cs-CZ" dirty="0" smtClean="0"/>
              <a:t> – GI</a:t>
            </a:r>
            <a:r>
              <a:rPr lang="en-US" dirty="0" smtClean="0"/>
              <a:t>)</a:t>
            </a:r>
            <a:endParaRPr lang="cs-CZ" dirty="0" smtClean="0"/>
          </a:p>
        </p:txBody>
      </p:sp>
      <p:pic>
        <p:nvPicPr>
          <p:cNvPr id="18436" name="Picture 4" descr="sponz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375" y="1798638"/>
            <a:ext cx="3598863" cy="3598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437" name="Picture 5" descr="sponz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6000" y="1798638"/>
            <a:ext cx="3598863" cy="3598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76475" y="5556250"/>
            <a:ext cx="1843088" cy="1022351"/>
            <a:chOff x="1292" y="1909"/>
            <a:chExt cx="3901" cy="2163"/>
          </a:xfrm>
        </p:grpSpPr>
        <p:sp>
          <p:nvSpPr>
            <p:cNvPr id="18466" name="Freeform 7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cs-CZ"/>
            </a:p>
          </p:txBody>
        </p:sp>
        <p:sp>
          <p:nvSpPr>
            <p:cNvPr id="18467" name="Line 8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18439" name="Picture 9" descr="MCj0198994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3184525" y="5497513"/>
            <a:ext cx="2317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Line 11"/>
          <p:cNvSpPr>
            <a:spLocks noChangeShapeType="1"/>
          </p:cNvSpPr>
          <p:nvPr/>
        </p:nvSpPr>
        <p:spPr bwMode="auto">
          <a:xfrm flipH="1">
            <a:off x="3241675" y="5789613"/>
            <a:ext cx="58738" cy="60325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8442" name="Oval 12"/>
          <p:cNvSpPr>
            <a:spLocks noChangeArrowheads="1"/>
          </p:cNvSpPr>
          <p:nvPr/>
        </p:nvSpPr>
        <p:spPr bwMode="auto">
          <a:xfrm>
            <a:off x="3206750" y="6392863"/>
            <a:ext cx="68263" cy="68262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516688" y="5514975"/>
            <a:ext cx="1843087" cy="1022350"/>
            <a:chOff x="1292" y="1909"/>
            <a:chExt cx="3901" cy="2163"/>
          </a:xfrm>
        </p:grpSpPr>
        <p:sp>
          <p:nvSpPr>
            <p:cNvPr id="18464" name="Freeform 14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cs-CZ"/>
            </a:p>
          </p:txBody>
        </p:sp>
        <p:sp>
          <p:nvSpPr>
            <p:cNvPr id="18465" name="Line 15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18444" name="Picture 16" descr="MCj0198994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7424738" y="5456238"/>
            <a:ext cx="2317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6" name="Line 18"/>
          <p:cNvSpPr>
            <a:spLocks noChangeShapeType="1"/>
          </p:cNvSpPr>
          <p:nvPr/>
        </p:nvSpPr>
        <p:spPr bwMode="auto">
          <a:xfrm flipH="1">
            <a:off x="7481888" y="5748338"/>
            <a:ext cx="58737" cy="60325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8447" name="Oval 19"/>
          <p:cNvSpPr>
            <a:spLocks noChangeArrowheads="1"/>
          </p:cNvSpPr>
          <p:nvPr/>
        </p:nvSpPr>
        <p:spPr bwMode="auto">
          <a:xfrm>
            <a:off x="7446963" y="6351588"/>
            <a:ext cx="68262" cy="68262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7481888" y="6099175"/>
            <a:ext cx="877887" cy="252413"/>
            <a:chOff x="3334" y="3144"/>
            <a:chExt cx="1859" cy="534"/>
          </a:xfrm>
        </p:grpSpPr>
        <p:sp>
          <p:nvSpPr>
            <p:cNvPr id="18462" name="Line 21"/>
            <p:cNvSpPr>
              <a:spLocks noChangeShapeType="1"/>
            </p:cNvSpPr>
            <p:nvPr/>
          </p:nvSpPr>
          <p:spPr bwMode="auto">
            <a:xfrm flipH="1">
              <a:off x="3345" y="3144"/>
              <a:ext cx="1848" cy="534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8463" name="Line 22"/>
            <p:cNvSpPr>
              <a:spLocks noChangeShapeType="1"/>
            </p:cNvSpPr>
            <p:nvPr/>
          </p:nvSpPr>
          <p:spPr bwMode="auto">
            <a:xfrm flipH="1">
              <a:off x="3334" y="3678"/>
              <a:ext cx="1859" cy="0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6969125" y="5514975"/>
            <a:ext cx="1390650" cy="836613"/>
            <a:chOff x="2250" y="1909"/>
            <a:chExt cx="2943" cy="1769"/>
          </a:xfrm>
        </p:grpSpPr>
        <p:sp>
          <p:nvSpPr>
            <p:cNvPr id="18458" name="Line 24"/>
            <p:cNvSpPr>
              <a:spLocks noChangeShapeType="1"/>
            </p:cNvSpPr>
            <p:nvPr/>
          </p:nvSpPr>
          <p:spPr bwMode="auto">
            <a:xfrm flipH="1">
              <a:off x="3334" y="1909"/>
              <a:ext cx="938" cy="1769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8459" name="Line 25"/>
            <p:cNvSpPr>
              <a:spLocks noChangeShapeType="1"/>
            </p:cNvSpPr>
            <p:nvPr/>
          </p:nvSpPr>
          <p:spPr bwMode="auto">
            <a:xfrm flipH="1">
              <a:off x="3345" y="2016"/>
              <a:ext cx="1848" cy="1662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8460" name="Line 26"/>
            <p:cNvSpPr>
              <a:spLocks noChangeShapeType="1"/>
            </p:cNvSpPr>
            <p:nvPr/>
          </p:nvSpPr>
          <p:spPr bwMode="auto">
            <a:xfrm flipH="1">
              <a:off x="3345" y="2652"/>
              <a:ext cx="1848" cy="1026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8461" name="Line 27"/>
            <p:cNvSpPr>
              <a:spLocks noChangeShapeType="1"/>
            </p:cNvSpPr>
            <p:nvPr/>
          </p:nvSpPr>
          <p:spPr bwMode="auto">
            <a:xfrm>
              <a:off x="2250" y="2112"/>
              <a:ext cx="1095" cy="1566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6775450" y="5865813"/>
            <a:ext cx="706438" cy="485775"/>
            <a:chOff x="1842" y="2652"/>
            <a:chExt cx="1492" cy="1026"/>
          </a:xfrm>
        </p:grpSpPr>
        <p:sp>
          <p:nvSpPr>
            <p:cNvPr id="18456" name="Line 29"/>
            <p:cNvSpPr>
              <a:spLocks noChangeShapeType="1"/>
            </p:cNvSpPr>
            <p:nvPr/>
          </p:nvSpPr>
          <p:spPr bwMode="auto">
            <a:xfrm>
              <a:off x="1914" y="2652"/>
              <a:ext cx="1420" cy="1026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8457" name="Line 30"/>
            <p:cNvSpPr>
              <a:spLocks noChangeShapeType="1"/>
            </p:cNvSpPr>
            <p:nvPr/>
          </p:nvSpPr>
          <p:spPr bwMode="auto">
            <a:xfrm>
              <a:off x="1842" y="3426"/>
              <a:ext cx="1492" cy="252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8454" name="Text Box 34"/>
          <p:cNvSpPr txBox="1">
            <a:spLocks noChangeArrowheads="1"/>
          </p:cNvSpPr>
          <p:nvPr/>
        </p:nvSpPr>
        <p:spPr bwMode="auto">
          <a:xfrm>
            <a:off x="4800600" y="5489356"/>
            <a:ext cx="159370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2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Globální </a:t>
            </a:r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= </a:t>
            </a:r>
            <a: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/>
            </a:r>
            <a:b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</a:br>
            <a: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  </a:t>
            </a:r>
            <a:r>
              <a:rPr lang="cs-CZ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přímé</a:t>
            </a:r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</a:t>
            </a:r>
            <a: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+ </a:t>
            </a:r>
            <a:b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</a:br>
            <a: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 </a:t>
            </a:r>
            <a:r>
              <a:rPr lang="cs-CZ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nepřímé</a:t>
            </a:r>
            <a:endParaRPr lang="cs-CZ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31" name="Slide Number Placeholder 2"/>
          <p:cNvSpPr txBox="1">
            <a:spLocks/>
          </p:cNvSpPr>
          <p:nvPr/>
        </p:nvSpPr>
        <p:spPr>
          <a:xfrm>
            <a:off x="7010400" y="6477000"/>
            <a:ext cx="21336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6069EF-2218-4AB1-8D37-562BB864C21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Rectangle 5"/>
          <p:cNvSpPr txBox="1">
            <a:spLocks noChangeArrowheads="1"/>
          </p:cNvSpPr>
          <p:nvPr/>
        </p:nvSpPr>
        <p:spPr bwMode="auto">
          <a:xfrm>
            <a:off x="539552" y="5445224"/>
            <a:ext cx="3240360" cy="93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tabLst/>
              <a:defRPr/>
            </a:pPr>
            <a:r>
              <a:rPr lang="cs-CZ" sz="2200" b="1" kern="0" dirty="0" smtClean="0">
                <a:latin typeface="+mn-lt"/>
              </a:rPr>
              <a:t>P</a:t>
            </a:r>
            <a:r>
              <a:rPr kumimoji="0" lang="cs-CZ" sz="2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římé</a:t>
            </a:r>
            <a:r>
              <a:rPr kumimoji="0" lang="cs-CZ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osvětlení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556792"/>
            <a:ext cx="2833688" cy="3527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780928"/>
            <a:ext cx="2859087" cy="3559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867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9388" y="1628800"/>
            <a:ext cx="4536628" cy="11525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dirty="0" smtClean="0"/>
              <a:t>Pouze </a:t>
            </a:r>
            <a:r>
              <a:rPr lang="cs-CZ" b="1" dirty="0" smtClean="0"/>
              <a:t>přímé osvětlení</a:t>
            </a:r>
            <a:endParaRPr lang="en-US" b="1" dirty="0" smtClean="0"/>
          </a:p>
          <a:p>
            <a:pPr marL="742950" lvl="1" indent="-285750" eaLnBrk="1" hangingPunct="1">
              <a:lnSpc>
                <a:spcPct val="90000"/>
              </a:lnSpc>
            </a:pPr>
            <a:r>
              <a:rPr lang="cs-CZ" dirty="0" smtClean="0"/>
              <a:t>Světlo se odrazí JEDNOU na cestě ze zdroje do kamery</a:t>
            </a:r>
            <a:endParaRPr lang="en-US" dirty="0" smtClean="0"/>
          </a:p>
        </p:txBody>
      </p:sp>
      <p:sp>
        <p:nvSpPr>
          <p:cNvPr id="28679" name="Text Box 6"/>
          <p:cNvSpPr txBox="1">
            <a:spLocks noChangeArrowheads="1"/>
          </p:cNvSpPr>
          <p:nvPr/>
        </p:nvSpPr>
        <p:spPr bwMode="auto">
          <a:xfrm>
            <a:off x="0" y="6521450"/>
            <a:ext cx="27558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Images </a:t>
            </a:r>
            <a:r>
              <a:rPr lang="en-US" sz="1600" dirty="0" smtClean="0">
                <a:solidFill>
                  <a:schemeClr val="tx2"/>
                </a:solidFill>
                <a:latin typeface="+mn-lt"/>
                <a:cs typeface="Arial" charset="0"/>
              </a:rPr>
              <a:t>© </a:t>
            </a:r>
            <a:r>
              <a:rPr lang="en-US" sz="1600" dirty="0">
                <a:solidFill>
                  <a:schemeClr val="tx2"/>
                </a:solidFill>
                <a:latin typeface="+mn-lt"/>
                <a:cs typeface="Arial" charset="0"/>
              </a:rPr>
              <a:t>PDI/</a:t>
            </a:r>
            <a:r>
              <a:rPr lang="en-US" sz="1600" dirty="0" err="1">
                <a:solidFill>
                  <a:schemeClr val="tx2"/>
                </a:solidFill>
                <a:latin typeface="+mn-lt"/>
                <a:cs typeface="Arial" charset="0"/>
              </a:rPr>
              <a:t>Dreamworks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8680" name="Rectangle 7"/>
          <p:cNvSpPr>
            <a:spLocks noChangeArrowheads="1"/>
          </p:cNvSpPr>
          <p:nvPr/>
        </p:nvSpPr>
        <p:spPr bwMode="auto">
          <a:xfrm>
            <a:off x="4572000" y="5213350"/>
            <a:ext cx="4571999" cy="1644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cs-CZ" sz="2200" b="1" dirty="0" smtClean="0">
                <a:latin typeface="+mn-lt"/>
              </a:rPr>
              <a:t>Globální osvětlení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sz="2200" dirty="0" smtClean="0">
                <a:latin typeface="+mn-lt"/>
              </a:rPr>
              <a:t>Glob</a:t>
            </a:r>
            <a:r>
              <a:rPr lang="cs-CZ" sz="2200" dirty="0">
                <a:latin typeface="+mn-lt"/>
              </a:rPr>
              <a:t>á</a:t>
            </a:r>
            <a:r>
              <a:rPr lang="en-US" sz="2200" dirty="0">
                <a:latin typeface="+mn-lt"/>
              </a:rPr>
              <a:t>l</a:t>
            </a:r>
            <a:r>
              <a:rPr lang="cs-CZ" sz="2200" dirty="0">
                <a:latin typeface="+mn-lt"/>
              </a:rPr>
              <a:t>ní</a:t>
            </a:r>
            <a:r>
              <a:rPr lang="en-US" sz="2200" dirty="0">
                <a:latin typeface="+mn-lt"/>
              </a:rPr>
              <a:t> = </a:t>
            </a:r>
            <a:r>
              <a:rPr lang="cs-CZ" sz="2200" dirty="0">
                <a:latin typeface="+mn-lt"/>
              </a:rPr>
              <a:t>Přímé + Nepřímé</a:t>
            </a:r>
            <a:endParaRPr lang="en-US" sz="2200" dirty="0">
              <a:latin typeface="+mn-lt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cs-CZ" sz="2200" dirty="0" smtClean="0">
                <a:latin typeface="+mn-lt"/>
              </a:rPr>
              <a:t>Transport </a:t>
            </a:r>
            <a:r>
              <a:rPr lang="cs-CZ" sz="2200" dirty="0">
                <a:latin typeface="+mn-lt"/>
              </a:rPr>
              <a:t>světla mezi plochami ve scéně</a:t>
            </a:r>
            <a:endParaRPr lang="en-US" sz="2200" dirty="0">
              <a:latin typeface="+mn-lt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cs-CZ" sz="2200" dirty="0">
                <a:latin typeface="+mn-lt"/>
              </a:rPr>
              <a:t>Mnoho odrazů světla</a:t>
            </a:r>
            <a:endParaRPr lang="en-US" sz="2200" dirty="0">
              <a:latin typeface="+mn-lt"/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Globální osvětlení</a:t>
            </a:r>
            <a:br>
              <a:rPr lang="cs-CZ" dirty="0" smtClean="0"/>
            </a:br>
            <a:r>
              <a:rPr lang="en-US" dirty="0" smtClean="0"/>
              <a:t>(</a:t>
            </a:r>
            <a:r>
              <a:rPr lang="cs-CZ" dirty="0" err="1" smtClean="0"/>
              <a:t>Global</a:t>
            </a:r>
            <a:r>
              <a:rPr lang="cs-CZ" dirty="0" smtClean="0"/>
              <a:t> </a:t>
            </a:r>
            <a:r>
              <a:rPr lang="cs-CZ" dirty="0" err="1" smtClean="0"/>
              <a:t>illumination</a:t>
            </a:r>
            <a:r>
              <a:rPr lang="cs-CZ" dirty="0" smtClean="0"/>
              <a:t> – GI</a:t>
            </a:r>
            <a:r>
              <a:rPr lang="en-US" dirty="0" smtClean="0"/>
              <a:t>)</a:t>
            </a:r>
            <a:endParaRPr lang="cs-CZ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Efekty globálního osvětlení</a:t>
            </a:r>
            <a:endParaRPr lang="en-US" dirty="0" smtClean="0"/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760"/>
            <a:ext cx="8229600" cy="4862165"/>
          </a:xfrm>
        </p:spPr>
        <p:txBody>
          <a:bodyPr/>
          <a:lstStyle/>
          <a:p>
            <a:pPr eaLnBrk="1" hangingPunct="1"/>
            <a:r>
              <a:rPr lang="cs-CZ" dirty="0" smtClean="0"/>
              <a:t>Ideální </a:t>
            </a:r>
            <a:r>
              <a:rPr lang="cs-CZ" b="1" dirty="0" smtClean="0"/>
              <a:t>odraz/lom</a:t>
            </a:r>
            <a:r>
              <a:rPr lang="cs-CZ" dirty="0" smtClean="0"/>
              <a:t> světla</a:t>
            </a:r>
          </a:p>
          <a:p>
            <a:pPr eaLnBrk="1" hangingPunct="1"/>
            <a:r>
              <a:rPr lang="cs-CZ" b="1" dirty="0" smtClean="0"/>
              <a:t>Půjčování barev</a:t>
            </a:r>
            <a:r>
              <a:rPr lang="cs-CZ" dirty="0" smtClean="0"/>
              <a:t> (</a:t>
            </a:r>
            <a:r>
              <a:rPr lang="cs-CZ" dirty="0" err="1" smtClean="0"/>
              <a:t>color</a:t>
            </a:r>
            <a:r>
              <a:rPr lang="cs-CZ" dirty="0" smtClean="0"/>
              <a:t> </a:t>
            </a:r>
            <a:r>
              <a:rPr lang="cs-CZ" dirty="0" err="1" smtClean="0"/>
              <a:t>bleeding</a:t>
            </a:r>
            <a:r>
              <a:rPr lang="cs-CZ" dirty="0" smtClean="0"/>
              <a:t>)</a:t>
            </a:r>
          </a:p>
          <a:p>
            <a:pPr eaLnBrk="1" hangingPunct="1"/>
            <a:r>
              <a:rPr lang="cs-CZ" b="1" dirty="0" smtClean="0"/>
              <a:t>Kaustiky</a:t>
            </a:r>
            <a:r>
              <a:rPr lang="cs-CZ" dirty="0" smtClean="0"/>
              <a:t> – „prasátka“ (</a:t>
            </a:r>
            <a:r>
              <a:rPr lang="cs-CZ" dirty="0" err="1" smtClean="0"/>
              <a:t>Caustics</a:t>
            </a:r>
            <a:r>
              <a:rPr lang="cs-CZ" dirty="0" smtClean="0"/>
              <a:t>)</a:t>
            </a:r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3002" y="2596728"/>
            <a:ext cx="5275262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Ideální odraz/lom</a:t>
            </a:r>
            <a:endParaRPr lang="en-US" dirty="0" smtClean="0"/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Sklo, zrcadlo, vodní hladina</a:t>
            </a:r>
          </a:p>
          <a:p>
            <a:pPr eaLnBrk="1" hangingPunct="1"/>
            <a:r>
              <a:rPr lang="cs-CZ" dirty="0" smtClean="0"/>
              <a:t>Obraz na povrchu vody je dán rozložením světla v úplně jiné části scény (dno, okolí, nebe, slunce)</a:t>
            </a:r>
          </a:p>
          <a:p>
            <a:pPr eaLnBrk="1" hangingPunct="1"/>
            <a:endParaRPr lang="cs-CZ" dirty="0" smtClean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943572"/>
            <a:ext cx="390525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-51792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Půjčování barev</a:t>
            </a:r>
            <a:r>
              <a:rPr lang="en-US" dirty="0" smtClean="0"/>
              <a:t> (Color Bleeding)</a:t>
            </a:r>
          </a:p>
        </p:txBody>
      </p:sp>
      <p:grpSp>
        <p:nvGrpSpPr>
          <p:cNvPr id="11" name="Skupina 10"/>
          <p:cNvGrpSpPr/>
          <p:nvPr/>
        </p:nvGrpSpPr>
        <p:grpSpPr>
          <a:xfrm>
            <a:off x="899592" y="1268760"/>
            <a:ext cx="7129164" cy="3127954"/>
            <a:chOff x="611188" y="1412776"/>
            <a:chExt cx="7750175" cy="3400425"/>
          </a:xfrm>
        </p:grpSpPr>
        <p:pic>
          <p:nvPicPr>
            <p:cNvPr id="31748" name="Picture 4" descr="figure_01a-color_bleedi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1188" y="1412776"/>
              <a:ext cx="4175125" cy="3400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49" name="Picture 6" descr="CornellScen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3800" y="1412776"/>
              <a:ext cx="3357563" cy="3384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7" name="Line 14"/>
            <p:cNvSpPr>
              <a:spLocks noChangeShapeType="1"/>
            </p:cNvSpPr>
            <p:nvPr/>
          </p:nvSpPr>
          <p:spPr bwMode="auto">
            <a:xfrm flipH="1" flipV="1">
              <a:off x="1259632" y="2508945"/>
              <a:ext cx="936104" cy="72008"/>
            </a:xfrm>
            <a:prstGeom prst="line">
              <a:avLst/>
            </a:prstGeom>
            <a:noFill/>
            <a:ln w="57150">
              <a:solidFill>
                <a:srgbClr val="6699FF"/>
              </a:solidFill>
              <a:round/>
              <a:headEnd type="triangle" w="med" len="med"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5364088" y="1572841"/>
              <a:ext cx="216024" cy="576064"/>
            </a:xfrm>
            <a:prstGeom prst="line">
              <a:avLst/>
            </a:prstGeom>
            <a:noFill/>
            <a:ln w="57150">
              <a:solidFill>
                <a:srgbClr val="6699FF"/>
              </a:solidFill>
              <a:round/>
              <a:headEnd type="triangle" w="med" len="med"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>
              <a:off x="7452320" y="1572841"/>
              <a:ext cx="504056" cy="504056"/>
            </a:xfrm>
            <a:prstGeom prst="line">
              <a:avLst/>
            </a:prstGeom>
            <a:noFill/>
            <a:ln w="57150">
              <a:solidFill>
                <a:srgbClr val="6699FF"/>
              </a:solidFill>
              <a:round/>
              <a:headEnd type="triangle" w="med" len="med"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57200" y="4581128"/>
            <a:ext cx="821848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Odraz světla z jednoho difúzního povrchu na jiný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Důležité např. v malbě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tabLst/>
              <a:defRPr/>
            </a:pPr>
            <a:r>
              <a:rPr kumimoji="0" lang="cs-CZ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Lidé podvědomě využívají půjčování barev k pochopení vzájemného prostorového uspořádání objektů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-195808" y="6356176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Půjčování barev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redCarpe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855403" y="1869099"/>
            <a:ext cx="5380893" cy="4080181"/>
          </a:xfrm>
          <a:prstGeom prst="rect">
            <a:avLst/>
          </a:prstGeom>
          <a:noFill/>
          <a:ln/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-36512" y="6525345"/>
            <a:ext cx="34282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400" dirty="0" smtClean="0">
                <a:latin typeface="+mn-lt"/>
              </a:rPr>
              <a:t>Obrázek</a:t>
            </a:r>
            <a:r>
              <a:rPr lang="en-US" sz="1400" dirty="0" smtClean="0">
                <a:latin typeface="+mn-lt"/>
              </a:rPr>
              <a:t>: Michael </a:t>
            </a:r>
            <a:r>
              <a:rPr lang="en-US" sz="1400" dirty="0" err="1" smtClean="0">
                <a:latin typeface="+mn-lt"/>
              </a:rPr>
              <a:t>Bunnell</a:t>
            </a:r>
            <a:endParaRPr lang="en-US" sz="1400" dirty="0">
              <a:latin typeface="+mn-lt"/>
            </a:endParaRPr>
          </a:p>
        </p:txBody>
      </p:sp>
      <p:sp>
        <p:nvSpPr>
          <p:cNvPr id="9" name="Slide Number Placeholder 2"/>
          <p:cNvSpPr txBox="1">
            <a:spLocks/>
          </p:cNvSpPr>
          <p:nvPr/>
        </p:nvSpPr>
        <p:spPr>
          <a:xfrm>
            <a:off x="7010400" y="6477000"/>
            <a:ext cx="21336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6069EF-2218-4AB1-8D37-562BB864C21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 flipH="1">
            <a:off x="6084168" y="5517232"/>
            <a:ext cx="288032" cy="360040"/>
          </a:xfrm>
          <a:prstGeom prst="line">
            <a:avLst/>
          </a:prstGeom>
          <a:noFill/>
          <a:ln w="57150">
            <a:solidFill>
              <a:srgbClr val="6699FF"/>
            </a:solidFill>
            <a:round/>
            <a:headEnd type="triangle" w="med" len="med"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MonstersIn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76536" y="1400026"/>
            <a:ext cx="6019800" cy="3613150"/>
          </a:xfrm>
          <a:prstGeom prst="rect">
            <a:avLst/>
          </a:prstGeom>
          <a:noFill/>
          <a:ln/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373216"/>
            <a:ext cx="8229600" cy="117998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dirty="0" smtClean="0"/>
              <a:t>Manuálně umístěné zdroje světla nahrazují GI</a:t>
            </a:r>
            <a:endParaRPr lang="en-US" dirty="0" smtClean="0"/>
          </a:p>
          <a:p>
            <a:pPr lvl="1">
              <a:lnSpc>
                <a:spcPct val="80000"/>
              </a:lnSpc>
            </a:pPr>
            <a:r>
              <a:rPr lang="cs-CZ" sz="2200" dirty="0" smtClean="0"/>
              <a:t>Např. </a:t>
            </a:r>
            <a:r>
              <a:rPr lang="cs-CZ" dirty="0" smtClean="0"/>
              <a:t>m</a:t>
            </a:r>
            <a:r>
              <a:rPr lang="cs-CZ" sz="2200" dirty="0" smtClean="0"/>
              <a:t>odré světlo na zelené příšerce</a:t>
            </a:r>
            <a:endParaRPr lang="en-US" sz="22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“Manu</a:t>
            </a:r>
            <a:r>
              <a:rPr lang="cs-CZ" dirty="0" smtClean="0"/>
              <a:t>á</a:t>
            </a:r>
            <a:r>
              <a:rPr lang="en-US" dirty="0" smtClean="0"/>
              <a:t>l</a:t>
            </a:r>
            <a:r>
              <a:rPr lang="cs-CZ" dirty="0" smtClean="0"/>
              <a:t>ní</a:t>
            </a:r>
            <a:r>
              <a:rPr lang="en-US" dirty="0" smtClean="0"/>
              <a:t>” </a:t>
            </a:r>
            <a:r>
              <a:rPr lang="cs-CZ" dirty="0" smtClean="0"/>
              <a:t>globální osvětlení</a:t>
            </a:r>
            <a:endParaRPr lang="en-US" dirty="0"/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1562100" y="1373386"/>
            <a:ext cx="30243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Monsters Inc., 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2001 </a:t>
            </a:r>
            <a:br>
              <a:rPr lang="en-US" sz="1600" dirty="0" smtClean="0">
                <a:solidFill>
                  <a:schemeClr val="bg1"/>
                </a:solidFill>
                <a:latin typeface="+mn-lt"/>
              </a:rPr>
            </a:b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© Pixar Animation  Studios  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Kaustiky </a:t>
            </a:r>
            <a:r>
              <a:rPr lang="en-US" dirty="0" smtClean="0"/>
              <a:t>(</a:t>
            </a:r>
            <a:r>
              <a:rPr lang="cs-CZ" dirty="0" err="1" smtClean="0"/>
              <a:t>Caustics</a:t>
            </a:r>
            <a:r>
              <a:rPr lang="en-US" dirty="0" smtClean="0"/>
              <a:t>)</a:t>
            </a:r>
          </a:p>
        </p:txBody>
      </p:sp>
      <p:pic>
        <p:nvPicPr>
          <p:cNvPr id="33796" name="Picture 4" descr="figure_01b-caust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3153668"/>
            <a:ext cx="3744913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6" descr="cogland-caustic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32325" y="3140968"/>
            <a:ext cx="3743325" cy="2808287"/>
          </a:xfrm>
          <a:noFill/>
        </p:spPr>
      </p:pic>
      <p:sp>
        <p:nvSpPr>
          <p:cNvPr id="33798" name="Text Box 8"/>
          <p:cNvSpPr txBox="1">
            <a:spLocks noChangeArrowheads="1"/>
          </p:cNvSpPr>
          <p:nvPr/>
        </p:nvSpPr>
        <p:spPr bwMode="auto">
          <a:xfrm>
            <a:off x="2022475" y="5928518"/>
            <a:ext cx="13500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smtClean="0">
                <a:latin typeface="+mn-lt"/>
              </a:rPr>
              <a:t>Fotografie</a:t>
            </a:r>
            <a:endParaRPr lang="en-US" sz="2000" dirty="0">
              <a:latin typeface="+mn-lt"/>
            </a:endParaRPr>
          </a:p>
        </p:txBody>
      </p:sp>
      <p:sp>
        <p:nvSpPr>
          <p:cNvPr id="33799" name="Text Box 9"/>
          <p:cNvSpPr txBox="1">
            <a:spLocks noChangeArrowheads="1"/>
          </p:cNvSpPr>
          <p:nvPr/>
        </p:nvSpPr>
        <p:spPr bwMode="auto">
          <a:xfrm>
            <a:off x="4524612" y="5928518"/>
            <a:ext cx="40078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+mn-lt"/>
              </a:rPr>
              <a:t>Simulace pomocí </a:t>
            </a:r>
            <a:r>
              <a:rPr lang="cs-CZ" sz="2000" dirty="0" smtClean="0">
                <a:latin typeface="+mn-lt"/>
              </a:rPr>
              <a:t>fotonových </a:t>
            </a:r>
            <a:r>
              <a:rPr lang="cs-CZ" sz="2000" dirty="0">
                <a:latin typeface="+mn-lt"/>
              </a:rPr>
              <a:t>map</a:t>
            </a:r>
            <a:endParaRPr lang="en-US" sz="2000" dirty="0">
              <a:latin typeface="+mn-lt"/>
            </a:endParaRPr>
          </a:p>
        </p:txBody>
      </p:sp>
      <p:sp>
        <p:nvSpPr>
          <p:cNvPr id="33800" name="Rectangle 10"/>
          <p:cNvSpPr>
            <a:spLocks noChangeArrowheads="1"/>
          </p:cNvSpPr>
          <p:nvPr/>
        </p:nvSpPr>
        <p:spPr bwMode="auto">
          <a:xfrm>
            <a:off x="457200" y="1484313"/>
            <a:ext cx="8218488" cy="46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cs-CZ" sz="2200" dirty="0">
                <a:latin typeface="+mn-lt"/>
              </a:rPr>
              <a:t>„Prasátka“</a:t>
            </a:r>
          </a:p>
          <a:p>
            <a:pPr marL="914400" lvl="1" indent="-4572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AutoNum type="arabicPeriod"/>
            </a:pPr>
            <a:r>
              <a:rPr lang="cs-CZ" sz="2200" dirty="0">
                <a:latin typeface="+mn-lt"/>
              </a:rPr>
              <a:t>Zaostření světla při odrazu nebo lomu – lokální zvýšení intenzity světla</a:t>
            </a:r>
            <a:endParaRPr lang="en-US" sz="2200" dirty="0">
              <a:latin typeface="+mn-lt"/>
            </a:endParaRPr>
          </a:p>
          <a:p>
            <a:pPr marL="914400" lvl="1" indent="-4572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AutoNum type="arabicPeriod"/>
            </a:pPr>
            <a:r>
              <a:rPr lang="cs-CZ" sz="2200" dirty="0">
                <a:latin typeface="+mn-lt"/>
              </a:rPr>
              <a:t>Dopad zaostřeného světla na difúzní plochu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Kaustiky</a:t>
            </a:r>
            <a:endParaRPr lang="en-US" smtClean="0"/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Ve fyzice a v počítačovém vidění se </a:t>
            </a:r>
            <a:r>
              <a:rPr lang="cs-CZ" dirty="0" err="1" smtClean="0"/>
              <a:t>kaustikou</a:t>
            </a:r>
            <a:r>
              <a:rPr lang="cs-CZ" dirty="0" smtClean="0"/>
              <a:t> rozumí singularita (nekonečná hustota světelné energie)</a:t>
            </a:r>
          </a:p>
        </p:txBody>
      </p:sp>
      <p:pic>
        <p:nvPicPr>
          <p:cNvPr id="34821" name="Picture 4" descr="sim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0" y="2932906"/>
            <a:ext cx="3733800" cy="28003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4822" name="Line 5"/>
          <p:cNvSpPr>
            <a:spLocks noChangeShapeType="1"/>
          </p:cNvSpPr>
          <p:nvPr/>
        </p:nvSpPr>
        <p:spPr bwMode="auto">
          <a:xfrm flipH="1">
            <a:off x="2430463" y="3272631"/>
            <a:ext cx="1143000" cy="609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3" name="Line 6"/>
          <p:cNvSpPr>
            <a:spLocks noChangeShapeType="1"/>
          </p:cNvSpPr>
          <p:nvPr/>
        </p:nvSpPr>
        <p:spPr bwMode="auto">
          <a:xfrm flipH="1">
            <a:off x="2876550" y="3294856"/>
            <a:ext cx="1143000" cy="609600"/>
          </a:xfrm>
          <a:prstGeom prst="line">
            <a:avLst/>
          </a:prstGeom>
          <a:noFill/>
          <a:ln w="19050">
            <a:solidFill>
              <a:srgbClr val="DDC49B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4" name="Line 7"/>
          <p:cNvSpPr>
            <a:spLocks noChangeShapeType="1"/>
          </p:cNvSpPr>
          <p:nvPr/>
        </p:nvSpPr>
        <p:spPr bwMode="auto">
          <a:xfrm flipH="1">
            <a:off x="3028950" y="3447256"/>
            <a:ext cx="1143000" cy="609600"/>
          </a:xfrm>
          <a:prstGeom prst="line">
            <a:avLst/>
          </a:prstGeom>
          <a:noFill/>
          <a:ln w="19050">
            <a:solidFill>
              <a:srgbClr val="DDC49B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5" name="Line 8"/>
          <p:cNvSpPr>
            <a:spLocks noChangeShapeType="1"/>
          </p:cNvSpPr>
          <p:nvPr/>
        </p:nvSpPr>
        <p:spPr bwMode="auto">
          <a:xfrm flipH="1">
            <a:off x="2582863" y="3577431"/>
            <a:ext cx="1143000" cy="609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6" name="Line 9"/>
          <p:cNvSpPr>
            <a:spLocks noChangeShapeType="1"/>
          </p:cNvSpPr>
          <p:nvPr/>
        </p:nvSpPr>
        <p:spPr bwMode="auto">
          <a:xfrm flipH="1">
            <a:off x="2800350" y="3752056"/>
            <a:ext cx="1143000" cy="609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7" name="Line 10"/>
          <p:cNvSpPr>
            <a:spLocks noChangeShapeType="1"/>
          </p:cNvSpPr>
          <p:nvPr/>
        </p:nvSpPr>
        <p:spPr bwMode="auto">
          <a:xfrm flipH="1">
            <a:off x="3257550" y="3904456"/>
            <a:ext cx="1143000" cy="609600"/>
          </a:xfrm>
          <a:prstGeom prst="line">
            <a:avLst/>
          </a:prstGeom>
          <a:noFill/>
          <a:ln w="19050">
            <a:solidFill>
              <a:srgbClr val="DDC49B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8" name="Line 11"/>
          <p:cNvSpPr>
            <a:spLocks noChangeShapeType="1"/>
          </p:cNvSpPr>
          <p:nvPr/>
        </p:nvSpPr>
        <p:spPr bwMode="auto">
          <a:xfrm flipH="1">
            <a:off x="2735263" y="4034631"/>
            <a:ext cx="1143000" cy="609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9" name="Line 12"/>
          <p:cNvSpPr>
            <a:spLocks noChangeShapeType="1"/>
          </p:cNvSpPr>
          <p:nvPr/>
        </p:nvSpPr>
        <p:spPr bwMode="auto">
          <a:xfrm flipH="1">
            <a:off x="3028950" y="4133056"/>
            <a:ext cx="1143000" cy="609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4830" name="Picture 14" descr="metalr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5350" y="2913856"/>
            <a:ext cx="3733800" cy="28003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4831" name="Line 16"/>
          <p:cNvSpPr>
            <a:spLocks noChangeShapeType="1"/>
          </p:cNvSpPr>
          <p:nvPr/>
        </p:nvSpPr>
        <p:spPr bwMode="auto">
          <a:xfrm flipH="1">
            <a:off x="7219950" y="375205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32" name="Line 17"/>
          <p:cNvSpPr>
            <a:spLocks noChangeShapeType="1"/>
          </p:cNvSpPr>
          <p:nvPr/>
        </p:nvSpPr>
        <p:spPr bwMode="auto">
          <a:xfrm flipH="1">
            <a:off x="6915150" y="390445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33" name="Line 18"/>
          <p:cNvSpPr>
            <a:spLocks noChangeShapeType="1"/>
          </p:cNvSpPr>
          <p:nvPr/>
        </p:nvSpPr>
        <p:spPr bwMode="auto">
          <a:xfrm flipH="1">
            <a:off x="6610350" y="405685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34" name="Line 19"/>
          <p:cNvSpPr>
            <a:spLocks noChangeShapeType="1"/>
          </p:cNvSpPr>
          <p:nvPr/>
        </p:nvSpPr>
        <p:spPr bwMode="auto">
          <a:xfrm flipH="1">
            <a:off x="6534150" y="420925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35" name="Line 20"/>
          <p:cNvSpPr>
            <a:spLocks noChangeShapeType="1"/>
          </p:cNvSpPr>
          <p:nvPr/>
        </p:nvSpPr>
        <p:spPr bwMode="auto">
          <a:xfrm flipH="1">
            <a:off x="6534150" y="436165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36" name="Line 21"/>
          <p:cNvSpPr>
            <a:spLocks noChangeShapeType="1"/>
          </p:cNvSpPr>
          <p:nvPr/>
        </p:nvSpPr>
        <p:spPr bwMode="auto">
          <a:xfrm flipH="1">
            <a:off x="6686550" y="451405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37" name="Line 22"/>
          <p:cNvSpPr>
            <a:spLocks noChangeShapeType="1"/>
          </p:cNvSpPr>
          <p:nvPr/>
        </p:nvSpPr>
        <p:spPr bwMode="auto">
          <a:xfrm flipH="1">
            <a:off x="6827838" y="463470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6151" name="Oval 23"/>
          <p:cNvSpPr>
            <a:spLocks noChangeArrowheads="1"/>
          </p:cNvSpPr>
          <p:nvPr/>
        </p:nvSpPr>
        <p:spPr bwMode="auto">
          <a:xfrm>
            <a:off x="1330325" y="4982368"/>
            <a:ext cx="304800" cy="130175"/>
          </a:xfrm>
          <a:prstGeom prst="ellipse">
            <a:avLst/>
          </a:prstGeom>
          <a:solidFill>
            <a:schemeClr val="hlink">
              <a:alpha val="50195"/>
            </a:schemeClr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5927725" y="4048918"/>
            <a:ext cx="1249363" cy="1231900"/>
            <a:chOff x="3794" y="1867"/>
            <a:chExt cx="787" cy="776"/>
          </a:xfrm>
        </p:grpSpPr>
        <p:sp>
          <p:nvSpPr>
            <p:cNvPr id="34840" name="Arc 25"/>
            <p:cNvSpPr>
              <a:spLocks/>
            </p:cNvSpPr>
            <p:nvPr/>
          </p:nvSpPr>
          <p:spPr bwMode="auto">
            <a:xfrm rot="-1540933">
              <a:off x="3794" y="2121"/>
              <a:ext cx="310" cy="522"/>
            </a:xfrm>
            <a:custGeom>
              <a:avLst/>
              <a:gdLst>
                <a:gd name="T0" fmla="*/ 0 w 23193"/>
                <a:gd name="T1" fmla="*/ 75 h 21600"/>
                <a:gd name="T2" fmla="*/ 310 w 23193"/>
                <a:gd name="T3" fmla="*/ 88 h 21600"/>
                <a:gd name="T4" fmla="*/ 149 w 23193"/>
                <a:gd name="T5" fmla="*/ 522 h 21600"/>
                <a:gd name="T6" fmla="*/ 0 60000 65536"/>
                <a:gd name="T7" fmla="*/ 0 60000 65536"/>
                <a:gd name="T8" fmla="*/ 0 60000 65536"/>
                <a:gd name="T9" fmla="*/ 0 w 23193"/>
                <a:gd name="T10" fmla="*/ 0 h 21600"/>
                <a:gd name="T11" fmla="*/ 23193 w 2319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193" h="21600" fill="none" extrusionOk="0">
                  <a:moveTo>
                    <a:pt x="-1" y="3117"/>
                  </a:moveTo>
                  <a:cubicBezTo>
                    <a:pt x="3372" y="1078"/>
                    <a:pt x="7237" y="-1"/>
                    <a:pt x="11179" y="0"/>
                  </a:cubicBezTo>
                  <a:cubicBezTo>
                    <a:pt x="15456" y="0"/>
                    <a:pt x="19637" y="1270"/>
                    <a:pt x="23192" y="3649"/>
                  </a:cubicBezTo>
                </a:path>
                <a:path w="23193" h="21600" stroke="0" extrusionOk="0">
                  <a:moveTo>
                    <a:pt x="-1" y="3117"/>
                  </a:moveTo>
                  <a:cubicBezTo>
                    <a:pt x="3372" y="1078"/>
                    <a:pt x="7237" y="-1"/>
                    <a:pt x="11179" y="0"/>
                  </a:cubicBezTo>
                  <a:cubicBezTo>
                    <a:pt x="15456" y="0"/>
                    <a:pt x="19637" y="1270"/>
                    <a:pt x="23192" y="3649"/>
                  </a:cubicBezTo>
                  <a:lnTo>
                    <a:pt x="11179" y="21600"/>
                  </a:lnTo>
                  <a:close/>
                </a:path>
              </a:pathLst>
            </a:cu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1" name="Arc 26"/>
            <p:cNvSpPr>
              <a:spLocks/>
            </p:cNvSpPr>
            <p:nvPr/>
          </p:nvSpPr>
          <p:spPr bwMode="auto">
            <a:xfrm rot="-4805394">
              <a:off x="4078" y="1704"/>
              <a:ext cx="340" cy="666"/>
            </a:xfrm>
            <a:custGeom>
              <a:avLst/>
              <a:gdLst>
                <a:gd name="T0" fmla="*/ 0 w 28661"/>
                <a:gd name="T1" fmla="*/ 96 h 21600"/>
                <a:gd name="T2" fmla="*/ 340 w 28661"/>
                <a:gd name="T3" fmla="*/ 275 h 21600"/>
                <a:gd name="T4" fmla="*/ 133 w 28661"/>
                <a:gd name="T5" fmla="*/ 666 h 21600"/>
                <a:gd name="T6" fmla="*/ 0 60000 65536"/>
                <a:gd name="T7" fmla="*/ 0 60000 65536"/>
                <a:gd name="T8" fmla="*/ 0 60000 65536"/>
                <a:gd name="T9" fmla="*/ 0 w 28661"/>
                <a:gd name="T10" fmla="*/ 0 h 21600"/>
                <a:gd name="T11" fmla="*/ 28661 w 2866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661" h="21600" fill="none" extrusionOk="0">
                  <a:moveTo>
                    <a:pt x="-1" y="3117"/>
                  </a:moveTo>
                  <a:cubicBezTo>
                    <a:pt x="3372" y="1078"/>
                    <a:pt x="7237" y="-1"/>
                    <a:pt x="11179" y="0"/>
                  </a:cubicBezTo>
                  <a:cubicBezTo>
                    <a:pt x="18097" y="0"/>
                    <a:pt x="24597" y="3313"/>
                    <a:pt x="28660" y="8913"/>
                  </a:cubicBezTo>
                </a:path>
                <a:path w="28661" h="21600" stroke="0" extrusionOk="0">
                  <a:moveTo>
                    <a:pt x="-1" y="3117"/>
                  </a:moveTo>
                  <a:cubicBezTo>
                    <a:pt x="3372" y="1078"/>
                    <a:pt x="7237" y="-1"/>
                    <a:pt x="11179" y="0"/>
                  </a:cubicBezTo>
                  <a:cubicBezTo>
                    <a:pt x="18097" y="0"/>
                    <a:pt x="24597" y="3313"/>
                    <a:pt x="28660" y="8913"/>
                  </a:cubicBezTo>
                  <a:lnTo>
                    <a:pt x="11179" y="21600"/>
                  </a:lnTo>
                  <a:close/>
                </a:path>
              </a:pathLst>
            </a:cu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51" grpId="0" animBg="1"/>
      <p:bldP spid="17615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Pohled na vodu</a:t>
            </a:r>
            <a:endParaRPr lang="en-US" dirty="0" smtClean="0"/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868863"/>
            <a:ext cx="8229600" cy="1262062"/>
          </a:xfrm>
        </p:spPr>
        <p:txBody>
          <a:bodyPr/>
          <a:lstStyle/>
          <a:p>
            <a:pPr eaLnBrk="1" hangingPunct="1"/>
            <a:r>
              <a:rPr lang="cs-CZ" smtClean="0"/>
              <a:t>Odraz + lom na povrchu vody</a:t>
            </a:r>
          </a:p>
          <a:p>
            <a:pPr eaLnBrk="1" hangingPunct="1"/>
            <a:r>
              <a:rPr lang="cs-CZ" smtClean="0"/>
              <a:t>Kaustiky na dně bazénu</a:t>
            </a:r>
            <a:endParaRPr lang="en-US" smtClean="0"/>
          </a:p>
        </p:txBody>
      </p:sp>
      <p:pic>
        <p:nvPicPr>
          <p:cNvPr id="35845" name="Picture 14" descr="Seminar_Im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268413"/>
            <a:ext cx="8397875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15" descr="pool%20wa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4327525"/>
            <a:ext cx="3743325" cy="154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229600" cy="614363"/>
          </a:xfrm>
        </p:spPr>
        <p:txBody>
          <a:bodyPr/>
          <a:lstStyle/>
          <a:p>
            <a:pPr eaLnBrk="1" hangingPunct="1"/>
            <a:r>
              <a:rPr lang="cs-CZ" b="1" dirty="0" smtClean="0"/>
              <a:t>Syntéza obrazu (</a:t>
            </a:r>
            <a:r>
              <a:rPr lang="en-US" b="1" dirty="0" smtClean="0"/>
              <a:t>Rendering</a:t>
            </a:r>
            <a:r>
              <a:rPr lang="cs-CZ" b="1" dirty="0" smtClean="0"/>
              <a:t>)</a:t>
            </a:r>
            <a:endParaRPr lang="fr-FR" b="1" dirty="0" smtClean="0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84313"/>
            <a:ext cx="4040188" cy="4646612"/>
          </a:xfrm>
        </p:spPr>
        <p:txBody>
          <a:bodyPr/>
          <a:lstStyle/>
          <a:p>
            <a:pPr eaLnBrk="1" hangingPunct="1"/>
            <a:r>
              <a:rPr lang="cs-CZ" sz="2200" dirty="0" smtClean="0"/>
              <a:t>Vytvoř obrázek</a:t>
            </a:r>
            <a:r>
              <a:rPr lang="en-US" sz="2200" dirty="0" smtClean="0"/>
              <a:t>…</a:t>
            </a:r>
          </a:p>
          <a:p>
            <a:pPr eaLnBrk="1" hangingPunct="1"/>
            <a:endParaRPr lang="en-US" sz="2200" dirty="0" smtClean="0"/>
          </a:p>
          <a:p>
            <a:pPr eaLnBrk="1" hangingPunct="1"/>
            <a:endParaRPr lang="fr-FR" sz="2200" dirty="0" smtClean="0"/>
          </a:p>
        </p:txBody>
      </p:sp>
      <p:pic>
        <p:nvPicPr>
          <p:cNvPr id="1030" name="Picture 4" descr="chemin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503863" y="1141413"/>
            <a:ext cx="3317875" cy="2643187"/>
          </a:xfrm>
          <a:noFill/>
        </p:spPr>
      </p:pic>
      <p:graphicFrame>
        <p:nvGraphicFramePr>
          <p:cNvPr id="1026" name="Object 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57200" y="2463800"/>
          <a:ext cx="4862513" cy="365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Image bitmap" r:id="rId5" imgW="9952381" imgH="7992591" progId="PBrush">
                  <p:embed/>
                </p:oleObj>
              </mc:Choice>
              <mc:Fallback>
                <p:oleObj name="Image bitmap" r:id="rId5" imgW="9952381" imgH="7992591" progId="PBrush">
                  <p:embed/>
                  <p:pic>
                    <p:nvPicPr>
                      <p:cNvPr id="0" name="Picture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463800"/>
                        <a:ext cx="4862513" cy="3652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Rectangle 6"/>
          <p:cNvSpPr>
            <a:spLocks noChangeArrowheads="1"/>
          </p:cNvSpPr>
          <p:nvPr/>
        </p:nvSpPr>
        <p:spPr bwMode="auto">
          <a:xfrm>
            <a:off x="5503863" y="5067300"/>
            <a:ext cx="3317875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sz="2200" dirty="0">
                <a:latin typeface="+mn-lt"/>
              </a:rPr>
              <a:t>…</a:t>
            </a:r>
            <a:r>
              <a:rPr lang="cs-CZ" sz="2200" dirty="0">
                <a:latin typeface="+mn-lt"/>
              </a:rPr>
              <a:t>z </a:t>
            </a:r>
            <a:r>
              <a:rPr lang="cs-CZ" sz="2200" dirty="0" smtClean="0">
                <a:latin typeface="+mn-lt"/>
              </a:rPr>
              <a:t>matematického</a:t>
            </a:r>
            <a:r>
              <a:rPr lang="en-US" sz="2200" dirty="0" smtClean="0">
                <a:latin typeface="+mn-lt"/>
              </a:rPr>
              <a:t> </a:t>
            </a:r>
            <a:r>
              <a:rPr lang="cs-CZ" sz="2200" dirty="0" smtClean="0">
                <a:latin typeface="+mn-lt"/>
              </a:rPr>
              <a:t>popisu </a:t>
            </a:r>
            <a:r>
              <a:rPr lang="cs-CZ" sz="2200" dirty="0">
                <a:latin typeface="+mn-lt"/>
              </a:rPr>
              <a:t>scény</a:t>
            </a:r>
            <a:r>
              <a:rPr lang="en-US" sz="2200" dirty="0">
                <a:latin typeface="+mn-lt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fr-FR" sz="2200" dirty="0">
              <a:latin typeface="+mn-lt"/>
            </a:endParaRPr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Kaustiky pod vodou</a:t>
            </a:r>
          </a:p>
        </p:txBody>
      </p:sp>
      <p:sp>
        <p:nvSpPr>
          <p:cNvPr id="36868" name="Freeform 4"/>
          <p:cNvSpPr>
            <a:spLocks/>
          </p:cNvSpPr>
          <p:nvPr/>
        </p:nvSpPr>
        <p:spPr bwMode="auto">
          <a:xfrm>
            <a:off x="1116013" y="2833063"/>
            <a:ext cx="7200900" cy="960437"/>
          </a:xfrm>
          <a:custGeom>
            <a:avLst/>
            <a:gdLst>
              <a:gd name="T0" fmla="*/ 0 w 4536"/>
              <a:gd name="T1" fmla="*/ 333 h 605"/>
              <a:gd name="T2" fmla="*/ 590 w 4536"/>
              <a:gd name="T3" fmla="*/ 605 h 605"/>
              <a:gd name="T4" fmla="*/ 1043 w 4536"/>
              <a:gd name="T5" fmla="*/ 333 h 605"/>
              <a:gd name="T6" fmla="*/ 1043 w 4536"/>
              <a:gd name="T7" fmla="*/ 151 h 605"/>
              <a:gd name="T8" fmla="*/ 1633 w 4536"/>
              <a:gd name="T9" fmla="*/ 469 h 605"/>
              <a:gd name="T10" fmla="*/ 2041 w 4536"/>
              <a:gd name="T11" fmla="*/ 469 h 605"/>
              <a:gd name="T12" fmla="*/ 2223 w 4536"/>
              <a:gd name="T13" fmla="*/ 151 h 605"/>
              <a:gd name="T14" fmla="*/ 2177 w 4536"/>
              <a:gd name="T15" fmla="*/ 106 h 605"/>
              <a:gd name="T16" fmla="*/ 2540 w 4536"/>
              <a:gd name="T17" fmla="*/ 151 h 605"/>
              <a:gd name="T18" fmla="*/ 3175 w 4536"/>
              <a:gd name="T19" fmla="*/ 469 h 605"/>
              <a:gd name="T20" fmla="*/ 3674 w 4536"/>
              <a:gd name="T21" fmla="*/ 197 h 605"/>
              <a:gd name="T22" fmla="*/ 3765 w 4536"/>
              <a:gd name="T23" fmla="*/ 61 h 605"/>
              <a:gd name="T24" fmla="*/ 4536 w 4536"/>
              <a:gd name="T25" fmla="*/ 560 h 60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6"/>
              <a:gd name="T40" fmla="*/ 0 h 605"/>
              <a:gd name="T41" fmla="*/ 4536 w 4536"/>
              <a:gd name="T42" fmla="*/ 605 h 60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6" h="605">
                <a:moveTo>
                  <a:pt x="0" y="333"/>
                </a:moveTo>
                <a:cubicBezTo>
                  <a:pt x="208" y="469"/>
                  <a:pt x="416" y="605"/>
                  <a:pt x="590" y="605"/>
                </a:cubicBezTo>
                <a:cubicBezTo>
                  <a:pt x="764" y="605"/>
                  <a:pt x="968" y="409"/>
                  <a:pt x="1043" y="333"/>
                </a:cubicBezTo>
                <a:cubicBezTo>
                  <a:pt x="1118" y="257"/>
                  <a:pt x="945" y="128"/>
                  <a:pt x="1043" y="151"/>
                </a:cubicBezTo>
                <a:cubicBezTo>
                  <a:pt x="1141" y="174"/>
                  <a:pt x="1467" y="416"/>
                  <a:pt x="1633" y="469"/>
                </a:cubicBezTo>
                <a:cubicBezTo>
                  <a:pt x="1799" y="522"/>
                  <a:pt x="1943" y="522"/>
                  <a:pt x="2041" y="469"/>
                </a:cubicBezTo>
                <a:cubicBezTo>
                  <a:pt x="2139" y="416"/>
                  <a:pt x="2200" y="211"/>
                  <a:pt x="2223" y="151"/>
                </a:cubicBezTo>
                <a:cubicBezTo>
                  <a:pt x="2246" y="91"/>
                  <a:pt x="2124" y="106"/>
                  <a:pt x="2177" y="106"/>
                </a:cubicBezTo>
                <a:cubicBezTo>
                  <a:pt x="2230" y="106"/>
                  <a:pt x="2374" y="91"/>
                  <a:pt x="2540" y="151"/>
                </a:cubicBezTo>
                <a:cubicBezTo>
                  <a:pt x="2706" y="211"/>
                  <a:pt x="2986" y="461"/>
                  <a:pt x="3175" y="469"/>
                </a:cubicBezTo>
                <a:cubicBezTo>
                  <a:pt x="3364" y="477"/>
                  <a:pt x="3576" y="265"/>
                  <a:pt x="3674" y="197"/>
                </a:cubicBezTo>
                <a:cubicBezTo>
                  <a:pt x="3772" y="129"/>
                  <a:pt x="3621" y="0"/>
                  <a:pt x="3765" y="61"/>
                </a:cubicBezTo>
                <a:cubicBezTo>
                  <a:pt x="3909" y="122"/>
                  <a:pt x="4408" y="477"/>
                  <a:pt x="4536" y="560"/>
                </a:cubicBezTo>
              </a:path>
            </a:pathLst>
          </a:custGeom>
          <a:noFill/>
          <a:ln w="9525">
            <a:solidFill>
              <a:srgbClr val="6699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>
            <a:off x="971550" y="4849188"/>
            <a:ext cx="7488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0" name="AutoShape 6"/>
          <p:cNvSpPr>
            <a:spLocks noChangeArrowheads="1"/>
          </p:cNvSpPr>
          <p:nvPr/>
        </p:nvSpPr>
        <p:spPr bwMode="auto">
          <a:xfrm rot="-2694385">
            <a:off x="6732588" y="1104275"/>
            <a:ext cx="792162" cy="576263"/>
          </a:xfrm>
          <a:prstGeom prst="leftArrow">
            <a:avLst>
              <a:gd name="adj1" fmla="val 50000"/>
              <a:gd name="adj2" fmla="val 34366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1" name="Line 7"/>
          <p:cNvSpPr>
            <a:spLocks noChangeShapeType="1"/>
          </p:cNvSpPr>
          <p:nvPr/>
        </p:nvSpPr>
        <p:spPr bwMode="auto">
          <a:xfrm flipH="1">
            <a:off x="5219700" y="1536075"/>
            <a:ext cx="1584325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2" name="Line 8"/>
          <p:cNvSpPr>
            <a:spLocks noChangeShapeType="1"/>
          </p:cNvSpPr>
          <p:nvPr/>
        </p:nvSpPr>
        <p:spPr bwMode="auto">
          <a:xfrm flipH="1">
            <a:off x="5580063" y="1680538"/>
            <a:ext cx="1296987" cy="1655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3" name="Line 9"/>
          <p:cNvSpPr>
            <a:spLocks noChangeShapeType="1"/>
          </p:cNvSpPr>
          <p:nvPr/>
        </p:nvSpPr>
        <p:spPr bwMode="auto">
          <a:xfrm flipH="1">
            <a:off x="5867400" y="1680538"/>
            <a:ext cx="1152525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4" name="Line 10"/>
          <p:cNvSpPr>
            <a:spLocks noChangeShapeType="1"/>
          </p:cNvSpPr>
          <p:nvPr/>
        </p:nvSpPr>
        <p:spPr bwMode="auto">
          <a:xfrm flipH="1">
            <a:off x="4859338" y="1391613"/>
            <a:ext cx="1944687" cy="1657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3307" name="Line 11"/>
          <p:cNvSpPr>
            <a:spLocks noChangeShapeType="1"/>
          </p:cNvSpPr>
          <p:nvPr/>
        </p:nvSpPr>
        <p:spPr bwMode="auto">
          <a:xfrm flipH="1">
            <a:off x="4500563" y="3048963"/>
            <a:ext cx="358775" cy="1800225"/>
          </a:xfrm>
          <a:prstGeom prst="line">
            <a:avLst/>
          </a:prstGeom>
          <a:noFill/>
          <a:ln w="9525">
            <a:solidFill>
              <a:srgbClr val="FF010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3308" name="Line 12"/>
          <p:cNvSpPr>
            <a:spLocks noChangeShapeType="1"/>
          </p:cNvSpPr>
          <p:nvPr/>
        </p:nvSpPr>
        <p:spPr bwMode="auto">
          <a:xfrm flipH="1">
            <a:off x="4572000" y="3120400"/>
            <a:ext cx="647700" cy="1728788"/>
          </a:xfrm>
          <a:prstGeom prst="line">
            <a:avLst/>
          </a:prstGeom>
          <a:noFill/>
          <a:ln w="9525">
            <a:solidFill>
              <a:srgbClr val="FF010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3309" name="Line 13"/>
          <p:cNvSpPr>
            <a:spLocks noChangeShapeType="1"/>
          </p:cNvSpPr>
          <p:nvPr/>
        </p:nvSpPr>
        <p:spPr bwMode="auto">
          <a:xfrm flipH="1">
            <a:off x="4572000" y="3336300"/>
            <a:ext cx="1008063" cy="1512888"/>
          </a:xfrm>
          <a:prstGeom prst="line">
            <a:avLst/>
          </a:prstGeom>
          <a:noFill/>
          <a:ln w="9525">
            <a:solidFill>
              <a:srgbClr val="FF010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3310" name="Line 14"/>
          <p:cNvSpPr>
            <a:spLocks noChangeShapeType="1"/>
          </p:cNvSpPr>
          <p:nvPr/>
        </p:nvSpPr>
        <p:spPr bwMode="auto">
          <a:xfrm flipH="1">
            <a:off x="4932363" y="3480763"/>
            <a:ext cx="935037" cy="1368425"/>
          </a:xfrm>
          <a:prstGeom prst="line">
            <a:avLst/>
          </a:prstGeom>
          <a:noFill/>
          <a:ln w="9525">
            <a:solidFill>
              <a:srgbClr val="FF010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9" name="Line 15"/>
          <p:cNvSpPr>
            <a:spLocks noChangeShapeType="1"/>
          </p:cNvSpPr>
          <p:nvPr/>
        </p:nvSpPr>
        <p:spPr bwMode="auto">
          <a:xfrm flipH="1">
            <a:off x="6156325" y="1751975"/>
            <a:ext cx="936625" cy="1873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3312" name="Line 16"/>
          <p:cNvSpPr>
            <a:spLocks noChangeShapeType="1"/>
          </p:cNvSpPr>
          <p:nvPr/>
        </p:nvSpPr>
        <p:spPr bwMode="auto">
          <a:xfrm flipH="1">
            <a:off x="6011863" y="3625225"/>
            <a:ext cx="144462" cy="1223963"/>
          </a:xfrm>
          <a:prstGeom prst="line">
            <a:avLst/>
          </a:prstGeom>
          <a:noFill/>
          <a:ln w="9525">
            <a:solidFill>
              <a:srgbClr val="FF010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3313" name="Oval 17"/>
          <p:cNvSpPr>
            <a:spLocks noChangeArrowheads="1"/>
          </p:cNvSpPr>
          <p:nvPr/>
        </p:nvSpPr>
        <p:spPr bwMode="auto">
          <a:xfrm>
            <a:off x="4211638" y="4417388"/>
            <a:ext cx="936625" cy="792162"/>
          </a:xfrm>
          <a:prstGeom prst="ellipse">
            <a:avLst/>
          </a:prstGeom>
          <a:solidFill>
            <a:srgbClr val="3366FF">
              <a:alpha val="32941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3314" name="Oval 18"/>
          <p:cNvSpPr>
            <a:spLocks noChangeArrowheads="1"/>
          </p:cNvSpPr>
          <p:nvPr/>
        </p:nvSpPr>
        <p:spPr bwMode="auto">
          <a:xfrm>
            <a:off x="5508625" y="4488825"/>
            <a:ext cx="863600" cy="741363"/>
          </a:xfrm>
          <a:prstGeom prst="ellipse">
            <a:avLst/>
          </a:prstGeom>
          <a:solidFill>
            <a:srgbClr val="3366FF">
              <a:alpha val="32941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3315" name="Line 19"/>
          <p:cNvSpPr>
            <a:spLocks noChangeShapeType="1"/>
          </p:cNvSpPr>
          <p:nvPr/>
        </p:nvSpPr>
        <p:spPr bwMode="auto">
          <a:xfrm flipV="1">
            <a:off x="3348038" y="4849188"/>
            <a:ext cx="136842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83316" name="Text Box 20"/>
          <p:cNvSpPr txBox="1">
            <a:spLocks noChangeArrowheads="1"/>
          </p:cNvSpPr>
          <p:nvPr/>
        </p:nvSpPr>
        <p:spPr bwMode="auto">
          <a:xfrm>
            <a:off x="467544" y="5087387"/>
            <a:ext cx="345638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200" dirty="0" smtClean="0">
                <a:latin typeface="+mn-lt"/>
              </a:rPr>
              <a:t>Vysoká „koncentrace“ (hustota) světelné energie</a:t>
            </a:r>
            <a:endParaRPr lang="en-US" sz="2200" dirty="0">
              <a:latin typeface="+mn-lt"/>
            </a:endParaRPr>
          </a:p>
        </p:txBody>
      </p:sp>
      <p:sp>
        <p:nvSpPr>
          <p:cNvPr id="183317" name="Line 21"/>
          <p:cNvSpPr>
            <a:spLocks noChangeShapeType="1"/>
          </p:cNvSpPr>
          <p:nvPr/>
        </p:nvSpPr>
        <p:spPr bwMode="auto">
          <a:xfrm flipH="1" flipV="1">
            <a:off x="5940425" y="4849188"/>
            <a:ext cx="144463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83318" name="Text Box 22"/>
          <p:cNvSpPr txBox="1">
            <a:spLocks noChangeArrowheads="1"/>
          </p:cNvSpPr>
          <p:nvPr/>
        </p:nvSpPr>
        <p:spPr bwMode="auto">
          <a:xfrm>
            <a:off x="6227763" y="5136525"/>
            <a:ext cx="291623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200" dirty="0" smtClean="0">
                <a:latin typeface="+mn-lt"/>
              </a:rPr>
              <a:t>Nízká hustota světlené energie </a:t>
            </a:r>
            <a:endParaRPr lang="en-US" sz="2200" dirty="0">
              <a:latin typeface="+mn-lt"/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3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3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3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3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8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8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8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7" grpId="0" animBg="1"/>
      <p:bldP spid="183308" grpId="0" animBg="1"/>
      <p:bldP spid="183309" grpId="0" animBg="1"/>
      <p:bldP spid="183310" grpId="0" animBg="1"/>
      <p:bldP spid="183312" grpId="0" animBg="1"/>
      <p:bldP spid="183313" grpId="0" animBg="1"/>
      <p:bldP spid="183314" grpId="0" animBg="1"/>
      <p:bldP spid="183315" grpId="0" animBg="1"/>
      <p:bldP spid="183316" grpId="0"/>
      <p:bldP spid="183317" grpId="0" animBg="1"/>
      <p:bldP spid="1833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Efekty globálního osvětlení …</a:t>
            </a:r>
            <a:endParaRPr lang="en-US" dirty="0" smtClean="0"/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pPr eaLnBrk="1" hangingPunct="1"/>
            <a:r>
              <a:rPr lang="cs-CZ" dirty="0" smtClean="0"/>
              <a:t>… jsou důsledkem: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r>
              <a:rPr lang="cs-CZ" b="1" dirty="0" smtClean="0"/>
              <a:t>Modulace intenzity světla </a:t>
            </a:r>
            <a:r>
              <a:rPr lang="cs-CZ" dirty="0" smtClean="0"/>
              <a:t>jako funkce prostoru a úhlu při odrazu světla na površích objektů </a:t>
            </a:r>
            <a:r>
              <a:rPr lang="en-US" dirty="0" smtClean="0"/>
              <a:t>(</a:t>
            </a:r>
            <a:r>
              <a:rPr lang="cs-CZ" i="1" dirty="0" smtClean="0"/>
              <a:t>kaustiky</a:t>
            </a:r>
            <a:r>
              <a:rPr lang="en-US" dirty="0" smtClean="0"/>
              <a:t>)</a:t>
            </a:r>
            <a:endParaRPr lang="cs-CZ" dirty="0" smtClean="0"/>
          </a:p>
          <a:p>
            <a:pPr lvl="2" eaLnBrk="1" hangingPunct="1"/>
            <a:r>
              <a:rPr lang="cs-CZ" dirty="0" smtClean="0"/>
              <a:t>Dáno geometrií objektů</a:t>
            </a:r>
          </a:p>
          <a:p>
            <a:pPr lvl="2" eaLnBrk="1" hangingPunct="1"/>
            <a:r>
              <a:rPr lang="cs-CZ" dirty="0" smtClean="0"/>
              <a:t>Materiálovými vlastnostmi objektů (matný x lesklý)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r>
              <a:rPr lang="cs-CZ" b="1" dirty="0" smtClean="0"/>
              <a:t>Modulací spektra (barvy) světla</a:t>
            </a:r>
            <a:r>
              <a:rPr lang="cs-CZ" dirty="0" smtClean="0"/>
              <a:t> při odrazu/lomu </a:t>
            </a:r>
            <a:r>
              <a:rPr lang="en-US" dirty="0" smtClean="0"/>
              <a:t>(</a:t>
            </a:r>
            <a:r>
              <a:rPr lang="cs-CZ" i="1" dirty="0" smtClean="0"/>
              <a:t>půjčování barev</a:t>
            </a:r>
            <a:r>
              <a:rPr lang="en-US" dirty="0" smtClean="0"/>
              <a:t>)</a:t>
            </a:r>
            <a:endParaRPr lang="cs-CZ" dirty="0" smtClean="0"/>
          </a:p>
          <a:p>
            <a:pPr lvl="2" eaLnBrk="1" hangingPunct="1"/>
            <a:r>
              <a:rPr lang="cs-CZ" dirty="0" smtClean="0"/>
              <a:t>Tj. změn intenzity světla jako funkce vlnové délky</a:t>
            </a:r>
          </a:p>
          <a:p>
            <a:pPr lvl="2" eaLnBrk="1" hangingPunct="1"/>
            <a:r>
              <a:rPr lang="cs-CZ" dirty="0" smtClean="0"/>
              <a:t>Dáno spektrální odrazivostí materiálů</a:t>
            </a:r>
          </a:p>
          <a:p>
            <a:pPr lvl="3" eaLnBrk="1" hangingPunct="1"/>
            <a:r>
              <a:rPr lang="cs-CZ" dirty="0" smtClean="0"/>
              <a:t>jak moc objekt odráží světlo různých vlnových délek</a:t>
            </a:r>
          </a:p>
          <a:p>
            <a:pPr eaLnBrk="1" hangingPunct="1"/>
            <a:endParaRPr lang="cs-CZ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Realistická syntéza obrazu: Ingredience</a:t>
            </a:r>
            <a:endParaRPr lang="en-US" dirty="0" smtClean="0"/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Popis „množství světla“ v prostoru – </a:t>
            </a:r>
            <a:r>
              <a:rPr lang="cs-CZ" b="1" dirty="0" smtClean="0"/>
              <a:t>Radiometrie</a:t>
            </a:r>
          </a:p>
          <a:p>
            <a:pPr eaLnBrk="1" hangingPunct="1"/>
            <a:r>
              <a:rPr lang="cs-CZ" dirty="0" smtClean="0"/>
              <a:t>Popis odrazu světla na povrchu – </a:t>
            </a:r>
            <a:r>
              <a:rPr lang="cs-CZ" b="1" dirty="0" smtClean="0"/>
              <a:t>BRDF</a:t>
            </a:r>
          </a:p>
          <a:p>
            <a:pPr eaLnBrk="1" hangingPunct="1"/>
            <a:r>
              <a:rPr lang="cs-CZ" dirty="0" smtClean="0"/>
              <a:t>Popis rozložení světla v rovnovážném stavu – </a:t>
            </a:r>
            <a:r>
              <a:rPr lang="cs-CZ" b="1" dirty="0" smtClean="0"/>
              <a:t>zobrazovací rovnice </a:t>
            </a:r>
            <a:r>
              <a:rPr lang="cs-CZ" dirty="0" smtClean="0"/>
              <a:t>(</a:t>
            </a:r>
            <a:r>
              <a:rPr lang="cs-CZ" dirty="0" err="1" smtClean="0"/>
              <a:t>rendering</a:t>
            </a:r>
            <a:r>
              <a:rPr lang="cs-CZ" dirty="0" smtClean="0"/>
              <a:t> </a:t>
            </a:r>
            <a:r>
              <a:rPr lang="cs-CZ" dirty="0" err="1" smtClean="0"/>
              <a:t>equation</a:t>
            </a:r>
            <a:r>
              <a:rPr lang="cs-CZ" dirty="0" smtClean="0"/>
              <a:t>)</a:t>
            </a:r>
          </a:p>
          <a:p>
            <a:pPr eaLnBrk="1" hangingPunct="1"/>
            <a:r>
              <a:rPr lang="cs-CZ" dirty="0" smtClean="0"/>
              <a:t>Numerické metody řešení zobrazovací rovnice</a:t>
            </a:r>
          </a:p>
          <a:p>
            <a:pPr lvl="1" eaLnBrk="1" hangingPunct="1"/>
            <a:r>
              <a:rPr lang="cs-CZ" dirty="0" smtClean="0"/>
              <a:t>Nalezení rozložení světla ve scéně, která odpovídá</a:t>
            </a:r>
          </a:p>
          <a:p>
            <a:pPr lvl="2" eaLnBrk="1" hangingPunct="1"/>
            <a:r>
              <a:rPr lang="cs-CZ" dirty="0" smtClean="0"/>
              <a:t>Zobrazovací rovnici</a:t>
            </a:r>
          </a:p>
          <a:p>
            <a:pPr lvl="2" eaLnBrk="1" hangingPunct="1"/>
            <a:r>
              <a:rPr lang="cs-CZ" dirty="0" smtClean="0"/>
              <a:t>„Okrajovým podmínkám“ = tj. popisu scény</a:t>
            </a:r>
          </a:p>
          <a:p>
            <a:pPr lvl="1" eaLnBrk="1" hangingPunct="1"/>
            <a:r>
              <a:rPr lang="cs-CZ" dirty="0" smtClean="0"/>
              <a:t>Radiační metoda (</a:t>
            </a:r>
            <a:r>
              <a:rPr lang="cs-CZ" dirty="0" err="1" smtClean="0"/>
              <a:t>radiozita</a:t>
            </a:r>
            <a:r>
              <a:rPr lang="cs-CZ" dirty="0" smtClean="0"/>
              <a:t>), </a:t>
            </a:r>
            <a:r>
              <a:rPr lang="cs-CZ" b="1" dirty="0" smtClean="0"/>
              <a:t>metody </a:t>
            </a:r>
            <a:r>
              <a:rPr lang="cs-CZ" b="1" dirty="0" err="1" smtClean="0"/>
              <a:t>Monte</a:t>
            </a:r>
            <a:r>
              <a:rPr lang="cs-CZ" b="1" dirty="0" smtClean="0"/>
              <a:t> </a:t>
            </a:r>
            <a:r>
              <a:rPr lang="cs-CZ" b="1" dirty="0" err="1" smtClean="0"/>
              <a:t>Carlo</a:t>
            </a:r>
            <a:r>
              <a:rPr lang="cs-CZ" b="1" dirty="0" smtClean="0"/>
              <a:t> </a:t>
            </a:r>
            <a:r>
              <a:rPr lang="cs-CZ" dirty="0" smtClean="0"/>
              <a:t>(stochastický </a:t>
            </a:r>
            <a:r>
              <a:rPr lang="cs-CZ" dirty="0" err="1" smtClean="0"/>
              <a:t>ray</a:t>
            </a:r>
            <a:r>
              <a:rPr lang="cs-CZ" dirty="0" smtClean="0"/>
              <a:t> </a:t>
            </a:r>
            <a:r>
              <a:rPr lang="cs-CZ" dirty="0" err="1" smtClean="0"/>
              <a:t>tracing</a:t>
            </a:r>
            <a:r>
              <a:rPr lang="cs-CZ" dirty="0" smtClean="0"/>
              <a:t>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Globální osvětlení ve filmu</a:t>
            </a:r>
            <a:endParaRPr lang="en-US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MonstersIn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76536" y="2048098"/>
            <a:ext cx="6019800" cy="3613150"/>
          </a:xfrm>
          <a:prstGeom prst="rect">
            <a:avLst/>
          </a:prstGeom>
          <a:noFill/>
          <a:ln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2001: </a:t>
            </a:r>
            <a:r>
              <a:rPr lang="en-US" dirty="0" smtClean="0"/>
              <a:t>“Manu</a:t>
            </a:r>
            <a:r>
              <a:rPr lang="cs-CZ" dirty="0" smtClean="0"/>
              <a:t>á</a:t>
            </a:r>
            <a:r>
              <a:rPr lang="en-US" dirty="0" smtClean="0"/>
              <a:t>l</a:t>
            </a:r>
            <a:r>
              <a:rPr lang="cs-CZ" dirty="0" smtClean="0"/>
              <a:t>ní</a:t>
            </a:r>
            <a:r>
              <a:rPr lang="en-US" dirty="0" smtClean="0"/>
              <a:t>” </a:t>
            </a:r>
            <a:r>
              <a:rPr lang="cs-CZ" dirty="0" smtClean="0"/>
              <a:t>globální osvětlení</a:t>
            </a:r>
            <a:endParaRPr lang="en-US" dirty="0"/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1562100" y="2021458"/>
            <a:ext cx="30243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Monsters Inc., 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2001 </a:t>
            </a:r>
            <a:br>
              <a:rPr lang="en-US" sz="1600" dirty="0" smtClean="0">
                <a:solidFill>
                  <a:schemeClr val="bg1"/>
                </a:solidFill>
                <a:latin typeface="+mn-lt"/>
              </a:rPr>
            </a:b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© Pixar Animation  Studios  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2004: </a:t>
            </a:r>
            <a:r>
              <a:rPr lang="en-US" dirty="0" smtClean="0"/>
              <a:t>“Shrek 2”</a:t>
            </a:r>
            <a:r>
              <a:rPr lang="cs-CZ" dirty="0" smtClean="0"/>
              <a:t> – </a:t>
            </a:r>
            <a:r>
              <a:rPr lang="cs-CZ" dirty="0" err="1" smtClean="0"/>
              <a:t>Irradiance</a:t>
            </a:r>
            <a:r>
              <a:rPr lang="cs-CZ" dirty="0" smtClean="0"/>
              <a:t> </a:t>
            </a:r>
            <a:r>
              <a:rPr lang="cs-CZ" dirty="0" err="1" smtClean="0"/>
              <a:t>caching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První použití GI v animovaném celovečerním filmu</a:t>
            </a:r>
            <a:endParaRPr lang="en-US" dirty="0" smtClean="0"/>
          </a:p>
          <a:p>
            <a:r>
              <a:rPr lang="cs-CZ" dirty="0" err="1" smtClean="0"/>
              <a:t>Irradiance</a:t>
            </a:r>
            <a:r>
              <a:rPr lang="cs-CZ" dirty="0" smtClean="0"/>
              <a:t> </a:t>
            </a:r>
            <a:r>
              <a:rPr lang="cs-CZ" dirty="0" err="1" smtClean="0"/>
              <a:t>caching</a:t>
            </a:r>
            <a:endParaRPr lang="en-US" dirty="0"/>
          </a:p>
        </p:txBody>
      </p:sp>
      <p:pic>
        <p:nvPicPr>
          <p:cNvPr id="4" name="Picture 4" descr="shrek2"/>
          <p:cNvPicPr>
            <a:picLocks noChangeAspect="1" noChangeArrowheads="1"/>
          </p:cNvPicPr>
          <p:nvPr/>
        </p:nvPicPr>
        <p:blipFill>
          <a:blip r:embed="rId2" cstate="print"/>
          <a:srcRect l="50000"/>
          <a:stretch>
            <a:fillRect/>
          </a:stretch>
        </p:blipFill>
        <p:spPr>
          <a:xfrm>
            <a:off x="1763688" y="2558479"/>
            <a:ext cx="2743200" cy="3429000"/>
          </a:xfrm>
          <a:prstGeom prst="rect">
            <a:avLst/>
          </a:prstGeom>
          <a:noFill/>
          <a:ln/>
        </p:spPr>
      </p:pic>
      <p:pic>
        <p:nvPicPr>
          <p:cNvPr id="5" name="Picture 4" descr="shrek2"/>
          <p:cNvPicPr>
            <a:picLocks noChangeAspect="1" noChangeArrowheads="1"/>
          </p:cNvPicPr>
          <p:nvPr/>
        </p:nvPicPr>
        <p:blipFill>
          <a:blip r:embed="rId2" cstate="print"/>
          <a:srcRect r="50000"/>
          <a:stretch>
            <a:fillRect/>
          </a:stretch>
        </p:blipFill>
        <p:spPr>
          <a:xfrm>
            <a:off x="4853136" y="2558479"/>
            <a:ext cx="2743200" cy="3429000"/>
          </a:xfrm>
          <a:prstGeom prst="rect">
            <a:avLst/>
          </a:prstGeom>
          <a:noFill/>
          <a:ln/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6400800" y="6211669"/>
            <a:ext cx="2743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n-lt"/>
              </a:rPr>
              <a:t>© PDI </a:t>
            </a:r>
            <a:r>
              <a:rPr lang="en-US" sz="1600" dirty="0" err="1" smtClean="0">
                <a:latin typeface="+mn-lt"/>
              </a:rPr>
              <a:t>Dreamworks</a:t>
            </a:r>
            <a:r>
              <a:rPr lang="en-US" sz="1600" dirty="0" smtClean="0">
                <a:latin typeface="+mn-lt"/>
              </a:rPr>
              <a:t/>
            </a:r>
            <a:br>
              <a:rPr lang="en-US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>Image credit: Eric </a:t>
            </a:r>
            <a:r>
              <a:rPr lang="en-US" sz="1600" dirty="0" err="1" smtClean="0">
                <a:latin typeface="+mn-lt"/>
              </a:rPr>
              <a:t>Tabellion</a:t>
            </a:r>
            <a:endParaRPr lang="en-US" sz="1600" dirty="0">
              <a:latin typeface="+mn-lt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Irradiance caching</a:t>
            </a:r>
            <a:endParaRPr lang="en-US"/>
          </a:p>
        </p:txBody>
      </p:sp>
      <p:pic>
        <p:nvPicPr>
          <p:cNvPr id="5" name="Picture 4" descr="rndr_melm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066800"/>
            <a:ext cx="4538662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rndr_melman-b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140075"/>
            <a:ext cx="57150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4"/>
          <p:cNvSpPr txBox="1">
            <a:spLocks noChangeArrowheads="1"/>
          </p:cNvSpPr>
          <p:nvPr/>
        </p:nvSpPr>
        <p:spPr bwMode="auto">
          <a:xfrm rot="16200000">
            <a:off x="6742253" y="3663393"/>
            <a:ext cx="44649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Image </a:t>
            </a:r>
            <a:r>
              <a:rPr lang="en-US" sz="1600" dirty="0" smtClean="0">
                <a:latin typeface="+mn-lt"/>
              </a:rPr>
              <a:t>credit: Eric </a:t>
            </a:r>
            <a:r>
              <a:rPr lang="en-US" sz="1600" dirty="0" err="1" smtClean="0">
                <a:latin typeface="+mn-lt"/>
              </a:rPr>
              <a:t>Tabellion</a:t>
            </a:r>
            <a:r>
              <a:rPr lang="en-US" sz="1600" dirty="0" smtClean="0">
                <a:latin typeface="+mn-lt"/>
              </a:rPr>
              <a:t>, PDI DreamWorks</a:t>
            </a:r>
            <a:endParaRPr lang="cs-CZ" sz="1600" dirty="0"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Irradiance caching</a:t>
            </a:r>
            <a:endParaRPr lang="en-US" dirty="0"/>
          </a:p>
        </p:txBody>
      </p:sp>
      <p:pic>
        <p:nvPicPr>
          <p:cNvPr id="6" name="Picture 5" descr="shifu-cach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46275"/>
            <a:ext cx="8270875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4"/>
          <p:cNvSpPr txBox="1">
            <a:spLocks noChangeArrowheads="1"/>
          </p:cNvSpPr>
          <p:nvPr/>
        </p:nvSpPr>
        <p:spPr bwMode="auto">
          <a:xfrm rot="16200000">
            <a:off x="6742253" y="3663393"/>
            <a:ext cx="44649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latin typeface="+mn-lt"/>
              </a:rPr>
              <a:t>Image </a:t>
            </a:r>
            <a:r>
              <a:rPr lang="en-US" sz="1600" dirty="0" smtClean="0">
                <a:latin typeface="+mn-lt"/>
              </a:rPr>
              <a:t>credit: Eric </a:t>
            </a:r>
            <a:r>
              <a:rPr lang="en-US" sz="1600" dirty="0" err="1" smtClean="0">
                <a:latin typeface="+mn-lt"/>
              </a:rPr>
              <a:t>Tabellion</a:t>
            </a:r>
            <a:r>
              <a:rPr lang="en-US" sz="1600" dirty="0" smtClean="0">
                <a:latin typeface="+mn-lt"/>
              </a:rPr>
              <a:t>, PDI DreamWorks</a:t>
            </a:r>
            <a:endParaRPr lang="cs-CZ" sz="1600" dirty="0"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125016" y="5051822"/>
            <a:ext cx="8893969" cy="1196578"/>
          </a:xfrm>
          <a:ln/>
          <a:effectLst/>
        </p:spPr>
        <p:txBody>
          <a:bodyPr/>
          <a:lstStyle/>
          <a:p>
            <a:pPr algn="ctr"/>
            <a:r>
              <a:rPr lang="en-US" sz="1300" b="0" dirty="0"/>
              <a:t>Image courtesy of Columbia Pictures.  © 2006 Columbia Pictures Industries, Inc.  All rights reserved.</a:t>
            </a:r>
          </a:p>
        </p:txBody>
      </p:sp>
      <p:pic>
        <p:nvPicPr>
          <p:cNvPr id="2662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88" y="1900908"/>
            <a:ext cx="7286625" cy="30997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4211" y="6592342"/>
            <a:ext cx="1116211" cy="2355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Title 3"/>
          <p:cNvSpPr txBox="1">
            <a:spLocks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2006:</a:t>
            </a:r>
            <a: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„Monster house“ – </a:t>
            </a:r>
            <a:b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Sledování cest (</a:t>
            </a:r>
            <a:r>
              <a:rPr kumimoji="0" lang="cs-CZ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Path</a:t>
            </a:r>
            <a: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tracing</a:t>
            </a:r>
            <a:r>
              <a:rPr lang="cs-CZ" sz="32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142875" y="5051822"/>
            <a:ext cx="8867180" cy="1196578"/>
          </a:xfrm>
          <a:ln/>
          <a:effectLst/>
        </p:spPr>
        <p:txBody>
          <a:bodyPr/>
          <a:lstStyle/>
          <a:p>
            <a:pPr algn="ctr"/>
            <a:r>
              <a:rPr lang="en-US" sz="1300" b="0" dirty="0"/>
              <a:t>Image courtesy of Sony Pictures Animation.  © 2009 Sony Pictures Animation, Inc.  All rights reserved.</a:t>
            </a:r>
          </a:p>
        </p:txBody>
      </p:sp>
      <p:pic>
        <p:nvPicPr>
          <p:cNvPr id="27650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0828" y="1848445"/>
            <a:ext cx="7322344" cy="31700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4211" y="6592342"/>
            <a:ext cx="1116211" cy="2355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Title 3"/>
          <p:cNvSpPr txBox="1">
            <a:spLocks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Sledování cest (</a:t>
            </a:r>
            <a:r>
              <a:rPr kumimoji="0" lang="cs-CZ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Path</a:t>
            </a:r>
            <a: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tracing</a:t>
            </a:r>
            <a:r>
              <a:rPr lang="cs-CZ" sz="32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Popis scény</a:t>
            </a:r>
            <a:endParaRPr lang="en-US" smtClean="0"/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b="1" dirty="0" smtClean="0"/>
              <a:t>Geometrie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Kde je jaký objekt ve scéně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err="1" smtClean="0"/>
              <a:t>Ray</a:t>
            </a:r>
            <a:r>
              <a:rPr lang="cs-CZ" dirty="0" smtClean="0"/>
              <a:t> casting</a:t>
            </a:r>
          </a:p>
          <a:p>
            <a:pPr eaLnBrk="1" hangingPunct="1">
              <a:lnSpc>
                <a:spcPct val="90000"/>
              </a:lnSpc>
            </a:pPr>
            <a:r>
              <a:rPr lang="cs-CZ" b="1" dirty="0" smtClean="0"/>
              <a:t>Materiál povrchů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Barva, lesklost, průsvitnost atd.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BRDF</a:t>
            </a:r>
            <a:endParaRPr lang="cs-CZ" i="1" u="sng" dirty="0" smtClean="0"/>
          </a:p>
          <a:p>
            <a:pPr eaLnBrk="1" hangingPunct="1">
              <a:lnSpc>
                <a:spcPct val="90000"/>
              </a:lnSpc>
            </a:pPr>
            <a:r>
              <a:rPr lang="cs-CZ" b="1" dirty="0" smtClean="0"/>
              <a:t>Zdroje světla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Směrové a prostorové rozložení emitovaného světla, barva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Radiometrie</a:t>
            </a:r>
            <a:endParaRPr lang="cs-CZ" b="1" dirty="0" smtClean="0"/>
          </a:p>
          <a:p>
            <a:pPr eaLnBrk="1" hangingPunct="1">
              <a:lnSpc>
                <a:spcPct val="90000"/>
              </a:lnSpc>
            </a:pPr>
            <a:r>
              <a:rPr lang="cs-CZ" b="1" dirty="0" smtClean="0"/>
              <a:t>Kamera (</a:t>
            </a:r>
            <a:r>
              <a:rPr lang="cs-CZ" b="1" dirty="0" err="1" smtClean="0"/>
              <a:t>sensor</a:t>
            </a:r>
            <a:r>
              <a:rPr lang="cs-CZ" b="1" dirty="0" smtClean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Perspektivní, sférická, …</a:t>
            </a:r>
          </a:p>
          <a:p>
            <a:pPr lvl="1" eaLnBrk="1" hangingPunct="1">
              <a:lnSpc>
                <a:spcPct val="90000"/>
              </a:lnSpc>
            </a:pPr>
            <a:r>
              <a:rPr lang="cs-CZ" dirty="0" smtClean="0"/>
              <a:t>„Měřící rovnice“</a:t>
            </a:r>
          </a:p>
          <a:p>
            <a:pPr lvl="1" eaLnBrk="1" hangingPunct="1"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116086" y="5562600"/>
            <a:ext cx="8911828" cy="1196578"/>
          </a:xfrm>
          <a:ln/>
          <a:effectLst/>
        </p:spPr>
        <p:txBody>
          <a:bodyPr/>
          <a:lstStyle/>
          <a:p>
            <a:pPr algn="ctr"/>
            <a:r>
              <a:rPr lang="en-US" sz="1300" b="0" dirty="0"/>
              <a:t>Image courtesy of Columbia Pictures.  © 2009 Columbia Pictures Industries, Inc.  All rights reserved.</a:t>
            </a:r>
          </a:p>
        </p:txBody>
      </p:sp>
      <p:pic>
        <p:nvPicPr>
          <p:cNvPr id="28674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131" y="1419820"/>
            <a:ext cx="7334622" cy="412551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4211" y="6592342"/>
            <a:ext cx="1116211" cy="2355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" name="Title 3"/>
          <p:cNvSpPr txBox="1">
            <a:spLocks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Sledování cest (</a:t>
            </a:r>
            <a:r>
              <a:rPr kumimoji="0" lang="cs-CZ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Path</a:t>
            </a:r>
            <a: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tracing</a:t>
            </a:r>
            <a:r>
              <a:rPr lang="cs-CZ" sz="32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74211" y="6592342"/>
            <a:ext cx="1116211" cy="2355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3105" y="1285875"/>
            <a:ext cx="2870895" cy="254496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6741" y="3830836"/>
            <a:ext cx="4227091" cy="30360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701" name="Picture 5"/>
          <p:cNvPicPr>
            <a:picLocks noChangeArrowheads="1"/>
          </p:cNvPicPr>
          <p:nvPr/>
        </p:nvPicPr>
        <p:blipFill>
          <a:blip r:embed="rId5" cstate="print"/>
          <a:srcRect t="3099" b="5029"/>
          <a:stretch>
            <a:fillRect/>
          </a:stretch>
        </p:blipFill>
        <p:spPr bwMode="auto">
          <a:xfrm>
            <a:off x="-36512" y="3152775"/>
            <a:ext cx="5116712" cy="37326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702" name="Picture 6"/>
          <p:cNvPicPr>
            <a:picLocks noChangeArrowheads="1"/>
          </p:cNvPicPr>
          <p:nvPr/>
        </p:nvPicPr>
        <p:blipFill>
          <a:blip r:embed="rId6" cstate="print"/>
          <a:srcRect l="31985" t="8003" r="21738" b="10556"/>
          <a:stretch>
            <a:fillRect/>
          </a:stretch>
        </p:blipFill>
        <p:spPr bwMode="auto">
          <a:xfrm>
            <a:off x="3897809" y="1293689"/>
            <a:ext cx="2562820" cy="25371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705" name="Picture 9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74211" y="6592342"/>
            <a:ext cx="1116211" cy="2355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9706" name="Rectangle 10"/>
          <p:cNvSpPr>
            <a:spLocks/>
          </p:cNvSpPr>
          <p:nvPr/>
        </p:nvSpPr>
        <p:spPr bwMode="auto">
          <a:xfrm>
            <a:off x="3090684" y="6581180"/>
            <a:ext cx="2955937" cy="200055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rPr>
              <a:t>Images courtesy of Walt Disney Pictures</a:t>
            </a:r>
          </a:p>
        </p:txBody>
      </p:sp>
      <p:sp>
        <p:nvSpPr>
          <p:cNvPr id="12" name="Title 3"/>
          <p:cNvSpPr txBox="1">
            <a:spLocks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Sledování cest (</a:t>
            </a:r>
            <a:r>
              <a:rPr kumimoji="0" lang="cs-CZ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Path</a:t>
            </a:r>
            <a: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tracing</a:t>
            </a:r>
            <a:r>
              <a:rPr lang="cs-CZ" sz="32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0"/>
          <p:cNvSpPr>
            <a:spLocks/>
          </p:cNvSpPr>
          <p:nvPr/>
        </p:nvSpPr>
        <p:spPr bwMode="auto">
          <a:xfrm>
            <a:off x="107504" y="1340768"/>
            <a:ext cx="3794308" cy="338554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cs-CZ" sz="2200" dirty="0" smtClean="0">
                <a:latin typeface="+mn-lt"/>
                <a:ea typeface="Gill Sans" charset="0"/>
                <a:cs typeface="Gill Sans" charset="0"/>
              </a:rPr>
              <a:t>Alice in </a:t>
            </a:r>
            <a:r>
              <a:rPr lang="cs-CZ" sz="2200" dirty="0" err="1" smtClean="0">
                <a:latin typeface="+mn-lt"/>
                <a:ea typeface="Gill Sans" charset="0"/>
                <a:cs typeface="Gill Sans" charset="0"/>
              </a:rPr>
              <a:t>the</a:t>
            </a:r>
            <a:r>
              <a:rPr lang="cs-CZ" sz="2200" dirty="0" smtClean="0">
                <a:latin typeface="+mn-lt"/>
                <a:ea typeface="Gill Sans" charset="0"/>
                <a:cs typeface="Gill Sans" charset="0"/>
              </a:rPr>
              <a:t> </a:t>
            </a:r>
            <a:r>
              <a:rPr lang="cs-CZ" sz="2200" dirty="0" err="1" smtClean="0">
                <a:latin typeface="+mn-lt"/>
                <a:ea typeface="Gill Sans" charset="0"/>
                <a:cs typeface="Gill Sans" charset="0"/>
              </a:rPr>
              <a:t>Wonderland</a:t>
            </a:r>
            <a:r>
              <a:rPr lang="cs-CZ" sz="2200" dirty="0" smtClean="0">
                <a:latin typeface="+mn-lt"/>
                <a:ea typeface="Gill Sans" charset="0"/>
                <a:cs typeface="Gill Sans" charset="0"/>
              </a:rPr>
              <a:t>, 2010</a:t>
            </a:r>
            <a:endParaRPr lang="en-US" sz="2200" dirty="0">
              <a:latin typeface="+mn-lt"/>
              <a:ea typeface="Gill Sans" charset="0"/>
              <a:cs typeface="Gill Sans" charset="0"/>
            </a:endParaRPr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Point-</a:t>
            </a:r>
            <a:r>
              <a:rPr lang="cs-CZ" dirty="0" err="1" smtClean="0"/>
              <a:t>based</a:t>
            </a:r>
            <a:r>
              <a:rPr lang="cs-CZ" dirty="0" smtClean="0"/>
              <a:t> GI: </a:t>
            </a:r>
            <a:r>
              <a:rPr lang="en-US" dirty="0" smtClean="0"/>
              <a:t>“Up” (</a:t>
            </a:r>
            <a:r>
              <a:rPr lang="cs-CZ" dirty="0" smtClean="0"/>
              <a:t>bez </a:t>
            </a:r>
            <a:r>
              <a:rPr lang="en-US" dirty="0" smtClean="0"/>
              <a:t>GI)</a:t>
            </a:r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792069"/>
            <a:ext cx="7905750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5715000" y="6211669"/>
            <a:ext cx="320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n-lt"/>
              </a:rPr>
              <a:t>© Pixar Animation  Studios</a:t>
            </a:r>
            <a:br>
              <a:rPr lang="en-US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>Image credit: Per Christensen </a:t>
            </a:r>
            <a:endParaRPr lang="en-US" sz="1600" dirty="0">
              <a:latin typeface="+mn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Algorithm: POINT-BASED GI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Point-</a:t>
            </a:r>
            <a:r>
              <a:rPr lang="cs-CZ" dirty="0" err="1" smtClean="0"/>
              <a:t>based</a:t>
            </a:r>
            <a:r>
              <a:rPr lang="cs-CZ" dirty="0" smtClean="0"/>
              <a:t> GI: </a:t>
            </a:r>
            <a:r>
              <a:rPr lang="en-US" dirty="0" smtClean="0"/>
              <a:t>“Up” (</a:t>
            </a:r>
            <a:r>
              <a:rPr lang="cs-CZ" dirty="0" smtClean="0"/>
              <a:t>s </a:t>
            </a:r>
            <a:r>
              <a:rPr lang="en-US" dirty="0" smtClean="0"/>
              <a:t>GI)</a:t>
            </a:r>
            <a:endParaRPr lang="en-US" dirty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888" y="1792069"/>
            <a:ext cx="7896225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715000" y="6211669"/>
            <a:ext cx="320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n-lt"/>
              </a:rPr>
              <a:t>© Pixar Animation  Studios</a:t>
            </a:r>
            <a:br>
              <a:rPr lang="en-US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>Image credit: Per Christensen </a:t>
            </a:r>
            <a:endParaRPr lang="en-US" sz="1600" dirty="0"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Point-</a:t>
            </a:r>
            <a:r>
              <a:rPr lang="cs-CZ" dirty="0" err="1" smtClean="0"/>
              <a:t>based</a:t>
            </a:r>
            <a:r>
              <a:rPr lang="cs-CZ" dirty="0" smtClean="0"/>
              <a:t> GI: </a:t>
            </a:r>
            <a:r>
              <a:rPr lang="en-US" dirty="0" smtClean="0"/>
              <a:t>“Toy Story 3” (</a:t>
            </a:r>
            <a:r>
              <a:rPr lang="cs-CZ" dirty="0" smtClean="0"/>
              <a:t>bez</a:t>
            </a:r>
            <a:r>
              <a:rPr lang="en-US" dirty="0" smtClean="0"/>
              <a:t> GI)</a:t>
            </a:r>
            <a:endParaRPr lang="en-US" dirty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125" y="1715869"/>
            <a:ext cx="790575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715000" y="6211669"/>
            <a:ext cx="320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n-lt"/>
              </a:rPr>
              <a:t>© Pixar Animation  Studios</a:t>
            </a:r>
            <a:br>
              <a:rPr lang="en-US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>Image credit: Per Christensen </a:t>
            </a:r>
            <a:endParaRPr lang="en-US" sz="1600" dirty="0"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Algorithm: POINT-BASED GI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Point-</a:t>
            </a:r>
            <a:r>
              <a:rPr lang="cs-CZ" dirty="0" err="1" smtClean="0"/>
              <a:t>based</a:t>
            </a:r>
            <a:r>
              <a:rPr lang="cs-CZ" dirty="0" smtClean="0"/>
              <a:t> GI: </a:t>
            </a:r>
            <a:r>
              <a:rPr lang="en-US" dirty="0" smtClean="0"/>
              <a:t>“Toy Story 3” example (with GI)</a:t>
            </a:r>
            <a:endParaRPr lang="en-US" dirty="0"/>
          </a:p>
        </p:txBody>
      </p:sp>
      <p:pic>
        <p:nvPicPr>
          <p:cNvPr id="96258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200" y="1715868"/>
            <a:ext cx="7905600" cy="445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715000" y="6211669"/>
            <a:ext cx="320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n-lt"/>
              </a:rPr>
              <a:t>© Pixar Animation  Studios</a:t>
            </a:r>
            <a:br>
              <a:rPr lang="en-US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>Image credit: Per Christensen </a:t>
            </a:r>
            <a:endParaRPr lang="en-US" sz="1600" dirty="0"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 err="1" smtClean="0"/>
              <a:t>Realita</a:t>
            </a:r>
            <a:r>
              <a:rPr lang="en-US" b="1" dirty="0" smtClean="0"/>
              <a:t> vs. Rendering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Prvn</a:t>
            </a:r>
            <a:r>
              <a:rPr lang="cs-CZ" dirty="0" smtClean="0"/>
              <a:t>í</a:t>
            </a:r>
            <a:r>
              <a:rPr lang="en-US" dirty="0" smtClean="0"/>
              <a:t> </a:t>
            </a:r>
            <a:r>
              <a:rPr lang="en-US" dirty="0" err="1" smtClean="0"/>
              <a:t>porovn</a:t>
            </a:r>
            <a:r>
              <a:rPr lang="cs-CZ" dirty="0" err="1" smtClean="0"/>
              <a:t>ání</a:t>
            </a:r>
            <a:r>
              <a:rPr lang="cs-CZ" dirty="0" smtClean="0"/>
              <a:t> – </a:t>
            </a:r>
            <a:r>
              <a:rPr lang="cs-CZ" dirty="0" err="1" smtClean="0"/>
              <a:t>Cornell</a:t>
            </a:r>
            <a:r>
              <a:rPr lang="cs-CZ" dirty="0" smtClean="0"/>
              <a:t> box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6561" name="Picture 1" descr="D:\!SGI\public_html\teaching\NPGR010-2012\slides\differe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4622072"/>
            <a:ext cx="2684587" cy="2159342"/>
          </a:xfrm>
          <a:prstGeom prst="rect">
            <a:avLst/>
          </a:prstGeom>
          <a:noFill/>
        </p:spPr>
      </p:pic>
      <p:pic>
        <p:nvPicPr>
          <p:cNvPr id="66562" name="Picture 2" descr="D:\!SGI\public_html\teaching\NPGR010-2012\slides\simulat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269658"/>
            <a:ext cx="4089400" cy="3289300"/>
          </a:xfrm>
          <a:prstGeom prst="rect">
            <a:avLst/>
          </a:prstGeom>
          <a:noFill/>
        </p:spPr>
      </p:pic>
      <p:pic>
        <p:nvPicPr>
          <p:cNvPr id="66563" name="Picture 3" descr="D:\!SGI\public_html\teaching\NPGR010-2012\slides\measur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269658"/>
            <a:ext cx="4089401" cy="3289300"/>
          </a:xfrm>
          <a:prstGeom prst="rect">
            <a:avLst/>
          </a:prstGeo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Realita</a:t>
            </a:r>
            <a:r>
              <a:rPr lang="en-US" dirty="0" smtClean="0"/>
              <a:t> vs. Rendering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  <p:sp>
        <p:nvSpPr>
          <p:cNvPr id="23554" name="AutoShape 2" descr="http://www.luxrender.net/forum/download/file.php?id=16690&amp;sid=2fab2adf5d4e5e632be426cb6f2d9735&amp;mode=view"/>
          <p:cNvSpPr>
            <a:spLocks noChangeAspect="1" noChangeArrowheads="1"/>
          </p:cNvSpPr>
          <p:nvPr/>
        </p:nvSpPr>
        <p:spPr bwMode="auto">
          <a:xfrm>
            <a:off x="155575" y="-3162300"/>
            <a:ext cx="13192125" cy="65913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AutoShape 4" descr="http://www.luxrender.net/forum/download/file.php?id=16690&amp;sid=2fab2adf5d4e5e632be426cb6f2d9735&amp;mode=view"/>
          <p:cNvSpPr>
            <a:spLocks noChangeAspect="1" noChangeArrowheads="1"/>
          </p:cNvSpPr>
          <p:nvPr/>
        </p:nvSpPr>
        <p:spPr bwMode="auto">
          <a:xfrm>
            <a:off x="155575" y="-3162300"/>
            <a:ext cx="13192125" cy="65913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58" name="Picture 6" descr="D:\!SGI\public_html\teaching\NPGR010-2012\slide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72326"/>
            <a:ext cx="8553907" cy="4276954"/>
          </a:xfrm>
          <a:prstGeom prst="rect">
            <a:avLst/>
          </a:prstGeom>
          <a:noFill/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548680"/>
            <a:ext cx="31908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Realita</a:t>
            </a:r>
            <a:r>
              <a:rPr lang="en-US" dirty="0" smtClean="0"/>
              <a:t> vs. Rendering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  <p:sp>
        <p:nvSpPr>
          <p:cNvPr id="23554" name="AutoShape 2" descr="http://www.luxrender.net/forum/download/file.php?id=16690&amp;sid=2fab2adf5d4e5e632be426cb6f2d9735&amp;mode=view"/>
          <p:cNvSpPr>
            <a:spLocks noChangeAspect="1" noChangeArrowheads="1"/>
          </p:cNvSpPr>
          <p:nvPr/>
        </p:nvSpPr>
        <p:spPr bwMode="auto">
          <a:xfrm>
            <a:off x="155575" y="-3162300"/>
            <a:ext cx="13192125" cy="65913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AutoShape 4" descr="http://www.luxrender.net/forum/download/file.php?id=16690&amp;sid=2fab2adf5d4e5e632be426cb6f2d9735&amp;mode=view"/>
          <p:cNvSpPr>
            <a:spLocks noChangeAspect="1" noChangeArrowheads="1"/>
          </p:cNvSpPr>
          <p:nvPr/>
        </p:nvSpPr>
        <p:spPr bwMode="auto">
          <a:xfrm>
            <a:off x="155575" y="-3162300"/>
            <a:ext cx="13192125" cy="65913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58" name="Picture 6" descr="D:\!SGI\public_html\teaching\NPGR010-2012\slides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23528" y="1672326"/>
            <a:ext cx="8553907" cy="4276953"/>
          </a:xfrm>
          <a:prstGeom prst="rect">
            <a:avLst/>
          </a:prstGeom>
          <a:noFill/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548680"/>
            <a:ext cx="31908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Rendering</a:t>
            </a:r>
            <a:r>
              <a:rPr lang="cs-CZ" dirty="0" smtClean="0"/>
              <a:t> v kontextu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8064896" cy="5338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182294" y="6563890"/>
            <a:ext cx="3961706" cy="29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cs-CZ" sz="1600" dirty="0" smtClean="0">
                <a:latin typeface="+mn-lt"/>
              </a:rPr>
              <a:t>Obrázek: </a:t>
            </a:r>
            <a:r>
              <a:rPr lang="cs-CZ" sz="1600" dirty="0" err="1" smtClean="0">
                <a:latin typeface="+mn-lt"/>
              </a:rPr>
              <a:t>Lászlo</a:t>
            </a:r>
            <a:r>
              <a:rPr lang="cs-CZ" sz="1600" dirty="0" smtClean="0">
                <a:latin typeface="+mn-lt"/>
              </a:rPr>
              <a:t>-</a:t>
            </a:r>
            <a:r>
              <a:rPr lang="cs-CZ" sz="1600" dirty="0" err="1" smtClean="0">
                <a:latin typeface="+mn-lt"/>
              </a:rPr>
              <a:t>Szirmay</a:t>
            </a:r>
            <a:r>
              <a:rPr lang="cs-CZ" sz="1600" dirty="0" smtClean="0">
                <a:latin typeface="+mn-lt"/>
              </a:rPr>
              <a:t> </a:t>
            </a:r>
            <a:r>
              <a:rPr lang="cs-CZ" sz="1600" dirty="0" err="1" smtClean="0">
                <a:latin typeface="+mn-lt"/>
              </a:rPr>
              <a:t>Kalos</a:t>
            </a:r>
            <a:endParaRPr lang="en-US" sz="16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16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16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fr-FR" sz="1600" dirty="0">
              <a:latin typeface="+mn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Realita</a:t>
            </a:r>
            <a:r>
              <a:rPr lang="en-US" dirty="0" smtClean="0"/>
              <a:t> vs. Rendering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  <p:sp>
        <p:nvSpPr>
          <p:cNvPr id="23554" name="AutoShape 2" descr="http://www.luxrender.net/forum/download/file.php?id=16690&amp;sid=2fab2adf5d4e5e632be426cb6f2d9735&amp;mode=view"/>
          <p:cNvSpPr>
            <a:spLocks noChangeAspect="1" noChangeArrowheads="1"/>
          </p:cNvSpPr>
          <p:nvPr/>
        </p:nvSpPr>
        <p:spPr bwMode="auto">
          <a:xfrm>
            <a:off x="155575" y="-3162300"/>
            <a:ext cx="13192125" cy="65913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AutoShape 4" descr="http://www.luxrender.net/forum/download/file.php?id=16690&amp;sid=2fab2adf5d4e5e632be426cb6f2d9735&amp;mode=view"/>
          <p:cNvSpPr>
            <a:spLocks noChangeAspect="1" noChangeArrowheads="1"/>
          </p:cNvSpPr>
          <p:nvPr/>
        </p:nvSpPr>
        <p:spPr bwMode="auto">
          <a:xfrm>
            <a:off x="155575" y="-3162300"/>
            <a:ext cx="13192125" cy="65913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58" name="Picture 6" descr="D:\!SGI\public_html\teaching\NPGR010-2012\slides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23528" y="1672326"/>
            <a:ext cx="8553907" cy="4276953"/>
          </a:xfrm>
          <a:prstGeom prst="rect">
            <a:avLst/>
          </a:prstGeom>
          <a:noFill/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548680"/>
            <a:ext cx="31908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Realita</a:t>
            </a:r>
            <a:r>
              <a:rPr lang="en-US" dirty="0" smtClean="0"/>
              <a:t> vs. Rendering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  <p:sp>
        <p:nvSpPr>
          <p:cNvPr id="23554" name="AutoShape 2" descr="http://www.luxrender.net/forum/download/file.php?id=16690&amp;sid=2fab2adf5d4e5e632be426cb6f2d9735&amp;mode=view"/>
          <p:cNvSpPr>
            <a:spLocks noChangeAspect="1" noChangeArrowheads="1"/>
          </p:cNvSpPr>
          <p:nvPr/>
        </p:nvSpPr>
        <p:spPr bwMode="auto">
          <a:xfrm>
            <a:off x="155575" y="-3162300"/>
            <a:ext cx="13192125" cy="65913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AutoShape 4" descr="http://www.luxrender.net/forum/download/file.php?id=16690&amp;sid=2fab2adf5d4e5e632be426cb6f2d9735&amp;mode=view"/>
          <p:cNvSpPr>
            <a:spLocks noChangeAspect="1" noChangeArrowheads="1"/>
          </p:cNvSpPr>
          <p:nvPr/>
        </p:nvSpPr>
        <p:spPr bwMode="auto">
          <a:xfrm>
            <a:off x="155575" y="-3162300"/>
            <a:ext cx="13192125" cy="65913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58" name="Picture 6" descr="D:\!SGI\public_html\teaching\NPGR010-2012\slides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23528" y="1672326"/>
            <a:ext cx="8553907" cy="4276953"/>
          </a:xfrm>
          <a:prstGeom prst="rect">
            <a:avLst/>
          </a:prstGeom>
          <a:noFill/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548680"/>
            <a:ext cx="31908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Světlo</a:t>
            </a:r>
            <a:endParaRPr lang="en-US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5536807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6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320675" y="1341438"/>
            <a:ext cx="8501063" cy="5010150"/>
          </a:xfrm>
        </p:spPr>
        <p:txBody>
          <a:bodyPr/>
          <a:lstStyle/>
          <a:p>
            <a:pPr marL="742950" lvl="1" indent="-285750" eaLnBrk="1" hangingPunct="1"/>
            <a:endParaRPr lang="en-US" dirty="0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229600" cy="614363"/>
          </a:xfrm>
        </p:spPr>
        <p:txBody>
          <a:bodyPr/>
          <a:lstStyle/>
          <a:p>
            <a:pPr eaLnBrk="1" hangingPunct="1"/>
            <a:r>
              <a:rPr lang="cs-CZ" dirty="0" smtClean="0"/>
              <a:t>Fotorealistická syntéza obrazu</a:t>
            </a:r>
            <a:endParaRPr lang="fr-FR" dirty="0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051050" y="2238078"/>
            <a:ext cx="6192838" cy="3433762"/>
            <a:chOff x="1292" y="1909"/>
            <a:chExt cx="3901" cy="2163"/>
          </a:xfrm>
        </p:grpSpPr>
        <p:sp>
          <p:nvSpPr>
            <p:cNvPr id="26641" name="Freeform 4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254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6642" name="Line 5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26629" name="Picture 6" descr="camer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463" y="1988840"/>
            <a:ext cx="1504950" cy="155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051050" y="2996903"/>
            <a:ext cx="6121400" cy="2519362"/>
            <a:chOff x="1292" y="2387"/>
            <a:chExt cx="3856" cy="1587"/>
          </a:xfrm>
        </p:grpSpPr>
        <p:sp>
          <p:nvSpPr>
            <p:cNvPr id="26637" name="Line 8"/>
            <p:cNvSpPr>
              <a:spLocks noChangeShapeType="1"/>
            </p:cNvSpPr>
            <p:nvPr/>
          </p:nvSpPr>
          <p:spPr bwMode="auto">
            <a:xfrm>
              <a:off x="1292" y="2478"/>
              <a:ext cx="1270" cy="14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6638" name="Line 9"/>
            <p:cNvSpPr>
              <a:spLocks noChangeShapeType="1"/>
            </p:cNvSpPr>
            <p:nvPr/>
          </p:nvSpPr>
          <p:spPr bwMode="auto">
            <a:xfrm>
              <a:off x="1306" y="2446"/>
              <a:ext cx="2028" cy="12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6639" name="Line 10"/>
            <p:cNvSpPr>
              <a:spLocks noChangeShapeType="1"/>
            </p:cNvSpPr>
            <p:nvPr/>
          </p:nvSpPr>
          <p:spPr bwMode="auto">
            <a:xfrm>
              <a:off x="1338" y="2432"/>
              <a:ext cx="3810" cy="11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6640" name="Line 11"/>
            <p:cNvSpPr>
              <a:spLocks noChangeShapeType="1"/>
            </p:cNvSpPr>
            <p:nvPr/>
          </p:nvSpPr>
          <p:spPr bwMode="auto">
            <a:xfrm>
              <a:off x="1338" y="2387"/>
              <a:ext cx="3810" cy="31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6631" name="Text Box 12"/>
          <p:cNvSpPr txBox="1">
            <a:spLocks noChangeArrowheads="1"/>
          </p:cNvSpPr>
          <p:nvPr/>
        </p:nvSpPr>
        <p:spPr bwMode="auto">
          <a:xfrm>
            <a:off x="3827463" y="3630315"/>
            <a:ext cx="1766830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accent1"/>
              </a:buClr>
              <a:buSzPct val="120000"/>
              <a:buFont typeface="Wingdings" pitchFamily="2" charset="2"/>
              <a:buNone/>
            </a:pPr>
            <a:r>
              <a:rPr lang="cs-CZ" sz="2200" dirty="0">
                <a:latin typeface="+mn-lt"/>
              </a:rPr>
              <a:t>Kolik světla</a:t>
            </a:r>
            <a:r>
              <a:rPr lang="en-US" sz="2200" dirty="0">
                <a:latin typeface="+mn-lt"/>
              </a:rPr>
              <a:t>?</a:t>
            </a:r>
            <a:endParaRPr lang="fr-FR" sz="2200" dirty="0">
              <a:latin typeface="+mn-lt"/>
            </a:endParaRPr>
          </a:p>
        </p:txBody>
      </p:sp>
      <p:sp>
        <p:nvSpPr>
          <p:cNvPr id="26632" name="Oval 13"/>
          <p:cNvSpPr>
            <a:spLocks noChangeArrowheads="1"/>
          </p:cNvSpPr>
          <p:nvPr/>
        </p:nvSpPr>
        <p:spPr bwMode="auto">
          <a:xfrm>
            <a:off x="5178425" y="5046365"/>
            <a:ext cx="228600" cy="228600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633" name="Oval 14"/>
          <p:cNvSpPr>
            <a:spLocks noChangeArrowheads="1"/>
          </p:cNvSpPr>
          <p:nvPr/>
        </p:nvSpPr>
        <p:spPr bwMode="auto">
          <a:xfrm>
            <a:off x="3952875" y="5445224"/>
            <a:ext cx="228600" cy="228600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634" name="Oval 15"/>
          <p:cNvSpPr>
            <a:spLocks noChangeArrowheads="1"/>
          </p:cNvSpPr>
          <p:nvPr/>
        </p:nvSpPr>
        <p:spPr bwMode="auto">
          <a:xfrm>
            <a:off x="8058150" y="4827290"/>
            <a:ext cx="228600" cy="228600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635" name="Oval 16"/>
          <p:cNvSpPr>
            <a:spLocks noChangeArrowheads="1"/>
          </p:cNvSpPr>
          <p:nvPr/>
        </p:nvSpPr>
        <p:spPr bwMode="auto">
          <a:xfrm>
            <a:off x="8129588" y="3385840"/>
            <a:ext cx="228600" cy="228600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59478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Různé přístupy k </a:t>
            </a:r>
            <a:r>
              <a:rPr lang="cs-CZ" dirty="0" err="1" smtClean="0"/>
              <a:t>renderingu</a:t>
            </a:r>
            <a:r>
              <a:rPr lang="cs-CZ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b="1" dirty="0" smtClean="0"/>
              <a:t>Fenomenologický</a:t>
            </a:r>
          </a:p>
          <a:p>
            <a:pPr lvl="1"/>
            <a:r>
              <a:rPr lang="cs-CZ" dirty="0" smtClean="0"/>
              <a:t>Tradiční počítačová grafika</a:t>
            </a:r>
          </a:p>
          <a:p>
            <a:pPr lvl="1"/>
            <a:r>
              <a:rPr lang="cs-CZ" dirty="0" smtClean="0"/>
              <a:t>Např. </a:t>
            </a:r>
            <a:r>
              <a:rPr lang="cs-CZ" dirty="0" err="1" smtClean="0"/>
              <a:t>Phongův</a:t>
            </a:r>
            <a:r>
              <a:rPr lang="cs-CZ" dirty="0" smtClean="0"/>
              <a:t> model, Barva mezi 0 a 1, atp.</a:t>
            </a:r>
          </a:p>
          <a:p>
            <a:pPr lvl="1"/>
            <a:endParaRPr lang="cs-CZ" dirty="0" smtClean="0"/>
          </a:p>
          <a:p>
            <a:r>
              <a:rPr lang="cs-CZ" b="1" dirty="0" smtClean="0"/>
              <a:t>Exaktní – Fyzikálně založený</a:t>
            </a:r>
          </a:p>
          <a:p>
            <a:pPr lvl="1"/>
            <a:r>
              <a:rPr lang="cs-CZ" dirty="0" smtClean="0"/>
              <a:t>Formulace matematického modelu</a:t>
            </a:r>
          </a:p>
          <a:p>
            <a:pPr lvl="1"/>
            <a:r>
              <a:rPr lang="cs-CZ" dirty="0" smtClean="0"/>
              <a:t>Algoritmy = různé přístupy k řešení rovnic tohoto modelu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19137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Matematický model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30725"/>
          </a:xfrm>
        </p:spPr>
        <p:txBody>
          <a:bodyPr/>
          <a:lstStyle/>
          <a:p>
            <a:r>
              <a:rPr lang="cs-CZ" dirty="0" smtClean="0"/>
              <a:t>Syntéza obrazu (</a:t>
            </a:r>
            <a:r>
              <a:rPr lang="cs-CZ" dirty="0" err="1" smtClean="0"/>
              <a:t>rendering</a:t>
            </a:r>
            <a:r>
              <a:rPr lang="cs-CZ" dirty="0" smtClean="0"/>
              <a:t>) = Simulace propagace světla</a:t>
            </a:r>
          </a:p>
          <a:p>
            <a:endParaRPr lang="cs-CZ" dirty="0" smtClean="0"/>
          </a:p>
          <a:p>
            <a:r>
              <a:rPr lang="cs-CZ" dirty="0" smtClean="0"/>
              <a:t>Potřebujeme </a:t>
            </a:r>
            <a:r>
              <a:rPr lang="cs-CZ" b="1" dirty="0" smtClean="0"/>
              <a:t>matematický model</a:t>
            </a:r>
          </a:p>
          <a:p>
            <a:pPr lvl="1"/>
            <a:r>
              <a:rPr lang="cs-CZ" dirty="0" smtClean="0"/>
              <a:t>Popis scény (geometrie, materiály, zdroje světla, kamera, …)</a:t>
            </a:r>
          </a:p>
          <a:p>
            <a:pPr lvl="1"/>
            <a:r>
              <a:rPr lang="cs-CZ" dirty="0" smtClean="0"/>
              <a:t>Matematický model světla a jeho chování</a:t>
            </a:r>
          </a:p>
          <a:p>
            <a:pPr lvl="1"/>
            <a:endParaRPr lang="cs-CZ" dirty="0" smtClean="0"/>
          </a:p>
          <a:p>
            <a:r>
              <a:rPr lang="cs-CZ" dirty="0" smtClean="0"/>
              <a:t>Formulace modelu = volba úrovně detailu</a:t>
            </a:r>
          </a:p>
          <a:p>
            <a:pPr lvl="1"/>
            <a:r>
              <a:rPr lang="cs-CZ" dirty="0" smtClean="0"/>
              <a:t>Nepotřebujeme modelovat chování každého fotonu</a:t>
            </a:r>
          </a:p>
          <a:p>
            <a:pPr lvl="1"/>
            <a:r>
              <a:rPr lang="cs-CZ" dirty="0" smtClean="0"/>
              <a:t>Nutnost zjednodušujících předpokladů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10185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Formulace modelu světla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cs-CZ" dirty="0" smtClean="0"/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Co je světlo, jak je charakterizováno a měřeno</a:t>
            </a:r>
          </a:p>
          <a:p>
            <a:pPr marL="457200" indent="-457200">
              <a:buFont typeface="+mj-lt"/>
              <a:buAutoNum type="arabicPeriod"/>
            </a:pPr>
            <a:endParaRPr lang="cs-CZ" dirty="0" smtClean="0"/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Jak popisujeme prostorové rozložení světla</a:t>
            </a:r>
          </a:p>
          <a:p>
            <a:pPr marL="457200" indent="-457200">
              <a:buFont typeface="+mj-lt"/>
              <a:buAutoNum type="arabicPeriod"/>
            </a:pPr>
            <a:endParaRPr lang="cs-CZ" dirty="0" smtClean="0"/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Jak charakterizujeme interakci světla s hmotou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cs-CZ" dirty="0" smtClean="0"/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Jaké jsou podmínky na rovnovážné rozložení světla ve scéně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38480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Světlo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EM záření (EM vlna šířící se prostorem)</a:t>
            </a:r>
            <a:endParaRPr lang="en-US" b="1" dirty="0" smtClean="0">
              <a:solidFill>
                <a:schemeClr val="accent2"/>
              </a:solidFill>
            </a:endParaRPr>
          </a:p>
          <a:p>
            <a:endParaRPr lang="en-US" b="1" dirty="0" smtClean="0">
              <a:solidFill>
                <a:schemeClr val="accent2"/>
              </a:solidFill>
            </a:endParaRPr>
          </a:p>
          <a:p>
            <a:pPr>
              <a:buNone/>
            </a:pPr>
            <a:endParaRPr lang="en-US" b="1" dirty="0" smtClean="0">
              <a:solidFill>
                <a:schemeClr val="accent2"/>
              </a:solidFill>
            </a:endParaRPr>
          </a:p>
          <a:p>
            <a:endParaRPr lang="en-US" b="1" dirty="0" smtClean="0">
              <a:solidFill>
                <a:schemeClr val="accent2"/>
              </a:solidFill>
            </a:endParaRPr>
          </a:p>
          <a:p>
            <a:endParaRPr lang="en-US" b="1" dirty="0" smtClean="0">
              <a:solidFill>
                <a:schemeClr val="accent2"/>
              </a:solidFill>
            </a:endParaRPr>
          </a:p>
          <a:p>
            <a:endParaRPr lang="en-US" b="1" dirty="0" smtClean="0">
              <a:solidFill>
                <a:schemeClr val="accent2"/>
              </a:solidFill>
            </a:endParaRPr>
          </a:p>
          <a:p>
            <a:endParaRPr lang="en-US" b="1" dirty="0" smtClean="0">
              <a:solidFill>
                <a:schemeClr val="accent2"/>
              </a:solidFill>
            </a:endParaRPr>
          </a:p>
          <a:p>
            <a:endParaRPr lang="en-US" b="1" dirty="0" smtClean="0">
              <a:solidFill>
                <a:schemeClr val="accent2"/>
              </a:solidFill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334822"/>
            <a:ext cx="7743403" cy="3902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7236296" y="5877272"/>
            <a:ext cx="1907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600" dirty="0" smtClean="0">
                <a:latin typeface="+mn-lt"/>
              </a:rPr>
              <a:t>Obr. :  </a:t>
            </a:r>
            <a:r>
              <a:rPr lang="cs-CZ" sz="1600" dirty="0" err="1" smtClean="0">
                <a:latin typeface="+mn-lt"/>
              </a:rPr>
              <a:t>Wikipedia</a:t>
            </a:r>
            <a:endParaRPr lang="cs-CZ" sz="1600" dirty="0" smtClean="0">
              <a:latin typeface="+mn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9569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Světlo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Frekvence oscilací =&gt; vlnová délka =&gt; barva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1984" y="2385070"/>
            <a:ext cx="6124352" cy="3276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236296" y="5805264"/>
            <a:ext cx="1907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600" dirty="0" smtClean="0">
                <a:latin typeface="+mn-lt"/>
              </a:rPr>
              <a:t>Obr. :  </a:t>
            </a:r>
            <a:r>
              <a:rPr lang="cs-CZ" sz="1600" dirty="0" err="1" smtClean="0">
                <a:latin typeface="+mn-lt"/>
              </a:rPr>
              <a:t>Wikipedia</a:t>
            </a:r>
            <a:endParaRPr lang="cs-CZ" sz="1600" dirty="0" smtClean="0">
              <a:latin typeface="+mn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5913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Optika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Geometrick</a:t>
            </a:r>
            <a:r>
              <a:rPr lang="cs-CZ" b="1" dirty="0" smtClean="0"/>
              <a:t>á (paprsková) optika</a:t>
            </a:r>
          </a:p>
          <a:p>
            <a:pPr lvl="1"/>
            <a:r>
              <a:rPr lang="cs-CZ" dirty="0" smtClean="0"/>
              <a:t>Nejužitečnější pro </a:t>
            </a:r>
            <a:r>
              <a:rPr lang="cs-CZ" dirty="0" err="1" smtClean="0"/>
              <a:t>rendering</a:t>
            </a:r>
            <a:endParaRPr lang="cs-CZ" dirty="0" smtClean="0"/>
          </a:p>
          <a:p>
            <a:pPr lvl="1"/>
            <a:r>
              <a:rPr lang="cs-CZ" dirty="0" smtClean="0"/>
              <a:t>Popisuje makroskopické vlastnosti světla</a:t>
            </a:r>
          </a:p>
          <a:p>
            <a:pPr lvl="1"/>
            <a:r>
              <a:rPr lang="cs-CZ" dirty="0" smtClean="0"/>
              <a:t>Není kompletní teorií (nepopisuje všechny pozorované jevy – difrakce, interference)</a:t>
            </a:r>
          </a:p>
          <a:p>
            <a:r>
              <a:rPr lang="cs-CZ" b="1" dirty="0" smtClean="0"/>
              <a:t>Vlnová optika </a:t>
            </a:r>
            <a:r>
              <a:rPr lang="cs-CZ" dirty="0" smtClean="0"/>
              <a:t>(světlo = E-M vlna)</a:t>
            </a:r>
          </a:p>
          <a:p>
            <a:pPr lvl="1"/>
            <a:r>
              <a:rPr lang="cs-CZ" dirty="0" smtClean="0"/>
              <a:t>Důležitá pro popis interakce světla s objekty o velikosti přibližně rovné vlnové délce</a:t>
            </a:r>
          </a:p>
          <a:p>
            <a:pPr lvl="1"/>
            <a:r>
              <a:rPr lang="cs-CZ" dirty="0" smtClean="0"/>
              <a:t>Interference (bubliny), difrakce, disperze</a:t>
            </a:r>
          </a:p>
          <a:p>
            <a:r>
              <a:rPr lang="cs-CZ" b="1" dirty="0" smtClean="0"/>
              <a:t>Kvantová optika </a:t>
            </a:r>
            <a:r>
              <a:rPr lang="cs-CZ" dirty="0" smtClean="0"/>
              <a:t>(světlo = fotony)</a:t>
            </a:r>
          </a:p>
          <a:p>
            <a:pPr lvl="1"/>
            <a:r>
              <a:rPr lang="cs-CZ" dirty="0" smtClean="0"/>
              <a:t>Interakce světla s atomy</a:t>
            </a:r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95317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4" descr="teapo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1713" y="1417638"/>
            <a:ext cx="2738437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14362"/>
          </a:xfrm>
        </p:spPr>
        <p:txBody>
          <a:bodyPr/>
          <a:lstStyle/>
          <a:p>
            <a:pPr eaLnBrk="1" hangingPunct="1"/>
            <a:r>
              <a:rPr lang="cs-CZ" dirty="0" smtClean="0"/>
              <a:t>Různé přístupy k </a:t>
            </a:r>
            <a:r>
              <a:rPr lang="cs-CZ" dirty="0" err="1" smtClean="0"/>
              <a:t>renderingu</a:t>
            </a:r>
            <a:endParaRPr lang="cs-CZ" dirty="0" smtClean="0"/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0675" y="1606550"/>
            <a:ext cx="5835650" cy="2398713"/>
          </a:xfrm>
        </p:spPr>
        <p:txBody>
          <a:bodyPr/>
          <a:lstStyle/>
          <a:p>
            <a:pPr eaLnBrk="1" hangingPunct="1"/>
            <a:r>
              <a:rPr lang="cs-CZ" b="1" dirty="0" err="1" smtClean="0"/>
              <a:t>Nefotorealistický</a:t>
            </a:r>
            <a:r>
              <a:rPr lang="cs-CZ" b="1" dirty="0" smtClean="0"/>
              <a:t> </a:t>
            </a:r>
            <a:r>
              <a:rPr lang="cs-CZ" b="1" dirty="0" err="1" smtClean="0"/>
              <a:t>rendering</a:t>
            </a:r>
            <a:endParaRPr lang="cs-CZ" b="1" dirty="0" smtClean="0"/>
          </a:p>
          <a:p>
            <a:pPr marL="742950" lvl="1" indent="-285750" eaLnBrk="1" hangingPunct="1"/>
            <a:r>
              <a:rPr lang="cs-CZ" dirty="0" smtClean="0"/>
              <a:t>Napodobení uměleckých stylů</a:t>
            </a:r>
          </a:p>
          <a:p>
            <a:pPr marL="742950" lvl="1" indent="-285750" eaLnBrk="1" hangingPunct="1"/>
            <a:r>
              <a:rPr lang="cs-CZ" dirty="0" smtClean="0"/>
              <a:t>Technické nákresy</a:t>
            </a:r>
          </a:p>
          <a:p>
            <a:pPr marL="742950" lvl="1" indent="-285750" eaLnBrk="1" hangingPunct="1"/>
            <a:r>
              <a:rPr lang="cs-CZ" dirty="0" smtClean="0"/>
              <a:t>Zdůraznění nějaké informace</a:t>
            </a:r>
          </a:p>
          <a:p>
            <a:pPr eaLnBrk="1" hangingPunct="1"/>
            <a:endParaRPr lang="cs-CZ" dirty="0" smtClean="0"/>
          </a:p>
          <a:p>
            <a:pPr eaLnBrk="1" hangingPunct="1"/>
            <a:endParaRPr lang="cs-CZ" dirty="0" smtClean="0"/>
          </a:p>
        </p:txBody>
      </p:sp>
      <p:pic>
        <p:nvPicPr>
          <p:cNvPr id="25606" name="Picture 5" descr="teapot1_syn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1713" y="4035425"/>
            <a:ext cx="2738437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Rectangle 6"/>
          <p:cNvSpPr>
            <a:spLocks noChangeArrowheads="1"/>
          </p:cNvSpPr>
          <p:nvPr/>
        </p:nvSpPr>
        <p:spPr bwMode="auto">
          <a:xfrm>
            <a:off x="307975" y="3789363"/>
            <a:ext cx="5835650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cs-CZ" sz="2400" b="1" dirty="0">
                <a:latin typeface="+mn-lt"/>
              </a:rPr>
              <a:t>Fotorealistický </a:t>
            </a:r>
            <a:r>
              <a:rPr lang="cs-CZ" sz="2400" b="1" dirty="0" err="1">
                <a:latin typeface="+mn-lt"/>
              </a:rPr>
              <a:t>rendering</a:t>
            </a:r>
            <a:endParaRPr lang="cs-CZ" sz="2400" b="1" dirty="0">
              <a:latin typeface="+mn-lt"/>
            </a:endParaRP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cs-CZ" sz="2200" i="1" dirty="0">
                <a:latin typeface="+mn-lt"/>
              </a:rPr>
              <a:t>Cíl:</a:t>
            </a:r>
            <a:r>
              <a:rPr lang="cs-CZ" sz="2200" dirty="0">
                <a:latin typeface="+mn-lt"/>
              </a:rPr>
              <a:t> obrázky jako </a:t>
            </a:r>
            <a:r>
              <a:rPr lang="cs-CZ" sz="2200" dirty="0" smtClean="0">
                <a:latin typeface="+mn-lt"/>
              </a:rPr>
              <a:t>fotografie</a:t>
            </a:r>
            <a:endParaRPr lang="cs-CZ" sz="2200" dirty="0">
              <a:latin typeface="+mn-lt"/>
            </a:endParaRP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cs-CZ" sz="2200" i="1" dirty="0">
                <a:latin typeface="+mn-lt"/>
              </a:rPr>
              <a:t>Metoda:</a:t>
            </a:r>
            <a:r>
              <a:rPr lang="cs-CZ" sz="2200" dirty="0">
                <a:latin typeface="+mn-lt"/>
              </a:rPr>
              <a:t> simulace přenosu světla ve scéně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cs-CZ" sz="2200" b="1" dirty="0">
                <a:latin typeface="+mn-lt"/>
              </a:rPr>
              <a:t>NAŠE TÉMA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Projevy vlnové podstaty světla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Difrakce (ohyb)</a:t>
            </a:r>
          </a:p>
          <a:p>
            <a:pPr lvl="1"/>
            <a:r>
              <a:rPr lang="cs-CZ" dirty="0" err="1" smtClean="0"/>
              <a:t>Youngův</a:t>
            </a:r>
            <a:r>
              <a:rPr lang="cs-CZ" dirty="0" smtClean="0"/>
              <a:t> experiment</a:t>
            </a:r>
            <a:endParaRPr lang="en-US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636912"/>
            <a:ext cx="6619875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2918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Projevy vlnové podstaty světla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Interference</a:t>
            </a:r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pPr lvl="1"/>
            <a:r>
              <a:rPr lang="cs-CZ" dirty="0" smtClean="0"/>
              <a:t>Způsobuje </a:t>
            </a:r>
            <a:r>
              <a:rPr lang="cs-CZ" b="1" dirty="0" err="1" smtClean="0"/>
              <a:t>iridescenci</a:t>
            </a:r>
            <a:endParaRPr lang="en-US" b="1" dirty="0"/>
          </a:p>
        </p:txBody>
      </p:sp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276872"/>
            <a:ext cx="742642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236296" y="6525344"/>
            <a:ext cx="1907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600" dirty="0" smtClean="0">
                <a:latin typeface="+mn-lt"/>
              </a:rPr>
              <a:t>Obr. :  </a:t>
            </a:r>
            <a:r>
              <a:rPr lang="cs-CZ" sz="1600" dirty="0" err="1" smtClean="0">
                <a:latin typeface="+mn-lt"/>
              </a:rPr>
              <a:t>Wikipedia</a:t>
            </a:r>
            <a:endParaRPr lang="cs-CZ" sz="1600" dirty="0" smtClean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0200" y="4818638"/>
            <a:ext cx="1907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dirty="0" smtClean="0">
                <a:latin typeface="+mn-lt"/>
              </a:rPr>
              <a:t>Konstruktivní</a:t>
            </a:r>
          </a:p>
        </p:txBody>
      </p:sp>
      <p:sp>
        <p:nvSpPr>
          <p:cNvPr id="8" name="Rectangle 7"/>
          <p:cNvSpPr/>
          <p:nvPr/>
        </p:nvSpPr>
        <p:spPr>
          <a:xfrm>
            <a:off x="5544616" y="4818638"/>
            <a:ext cx="1907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dirty="0" smtClean="0">
                <a:latin typeface="+mn-lt"/>
              </a:rPr>
              <a:t>Destruktivní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24987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Iridescence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Změna barvy jako funkce úhlu pohledu</a:t>
            </a:r>
            <a:endParaRPr lang="en-US" b="1" dirty="0"/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2" cstate="print"/>
          <a:srcRect l="14452" r="13288"/>
          <a:stretch>
            <a:fillRect/>
          </a:stretch>
        </p:blipFill>
        <p:spPr bwMode="auto">
          <a:xfrm>
            <a:off x="251520" y="2276873"/>
            <a:ext cx="3888432" cy="3948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 rot="16200000">
            <a:off x="6292679" y="3349479"/>
            <a:ext cx="5364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>
                <a:latin typeface="+mn-lt"/>
              </a:rPr>
              <a:t>Obr. :  http://en.wikipedia.org/wiki/Iridescence</a:t>
            </a:r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276872"/>
            <a:ext cx="4413016" cy="3940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7429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Iridescence</a:t>
            </a:r>
            <a:r>
              <a:rPr lang="cs-CZ" dirty="0" smtClean="0"/>
              <a:t> – Strukturální barva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0432" y="1412776"/>
            <a:ext cx="76200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  <p:sp>
        <p:nvSpPr>
          <p:cNvPr id="9" name="Rectangle 8"/>
          <p:cNvSpPr/>
          <p:nvPr/>
        </p:nvSpPr>
        <p:spPr>
          <a:xfrm rot="16200000">
            <a:off x="6292679" y="3349479"/>
            <a:ext cx="5364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>
                <a:latin typeface="+mn-lt"/>
              </a:rPr>
              <a:t>Obr. :  http://en.wikipedia.org/wiki/Iridescence</a:t>
            </a:r>
          </a:p>
        </p:txBody>
      </p:sp>
    </p:spTree>
    <p:extLst>
      <p:ext uri="{BB962C8B-B14F-4D97-AF65-F5344CB8AC3E}">
        <p14:creationId xmlns:p14="http://schemas.microsoft.com/office/powerpoint/2010/main" val="4662540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Iridescence</a:t>
            </a:r>
            <a:r>
              <a:rPr lang="cs-CZ" dirty="0" smtClean="0"/>
              <a:t> – Strukturální barva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75870"/>
            <a:ext cx="6834336" cy="509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  <p:sp>
        <p:nvSpPr>
          <p:cNvPr id="9" name="Rectangle 8"/>
          <p:cNvSpPr/>
          <p:nvPr/>
        </p:nvSpPr>
        <p:spPr>
          <a:xfrm rot="16200000">
            <a:off x="6292679" y="3349479"/>
            <a:ext cx="5364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>
                <a:latin typeface="+mn-lt"/>
              </a:rPr>
              <a:t>Obr. :  http://en.wikipedia.org/wiki/Iridescence</a:t>
            </a:r>
          </a:p>
        </p:txBody>
      </p:sp>
    </p:spTree>
    <p:extLst>
      <p:ext uri="{BB962C8B-B14F-4D97-AF65-F5344CB8AC3E}">
        <p14:creationId xmlns:p14="http://schemas.microsoft.com/office/powerpoint/2010/main" val="29560108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Iridescence</a:t>
            </a:r>
            <a:r>
              <a:rPr lang="cs-CZ" dirty="0" smtClean="0"/>
              <a:t> – Strukturální barva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340768"/>
            <a:ext cx="762000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  <p:sp>
        <p:nvSpPr>
          <p:cNvPr id="8" name="Rectangle 7"/>
          <p:cNvSpPr/>
          <p:nvPr/>
        </p:nvSpPr>
        <p:spPr>
          <a:xfrm rot="16200000">
            <a:off x="6292679" y="3349479"/>
            <a:ext cx="5364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smtClean="0">
                <a:latin typeface="+mn-lt"/>
              </a:rPr>
              <a:t>Obr. :  http://en.wikipedia.org/wiki/Iridescence</a:t>
            </a:r>
          </a:p>
        </p:txBody>
      </p:sp>
    </p:spTree>
    <p:extLst>
      <p:ext uri="{BB962C8B-B14F-4D97-AF65-F5344CB8AC3E}">
        <p14:creationId xmlns:p14="http://schemas.microsoft.com/office/powerpoint/2010/main" val="10138855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492896"/>
            <a:ext cx="433816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Polarizace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Přednostní orientace E-M vln vzhledem ke směru šíření</a:t>
            </a:r>
          </a:p>
          <a:p>
            <a:r>
              <a:rPr lang="cs-CZ" dirty="0" smtClean="0"/>
              <a:t>Nepolarizované světlo – mnoho vln s náhodnou orientací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78171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Polarizace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Světlo z atmosféry je částečně polarizované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Zrcadlové odrazy jsou polarizované</a:t>
            </a:r>
          </a:p>
          <a:p>
            <a:endParaRPr lang="en-US" dirty="0"/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3718" y="4365104"/>
            <a:ext cx="5076564" cy="1694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2544" y="2060849"/>
            <a:ext cx="4398912" cy="1677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55489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Aplikace realistické syntézy obrazu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Filmy</a:t>
            </a:r>
          </a:p>
          <a:p>
            <a:r>
              <a:rPr lang="cs-CZ" dirty="0" smtClean="0"/>
              <a:t>Interaktivní zábava (hry)</a:t>
            </a:r>
          </a:p>
          <a:p>
            <a:r>
              <a:rPr lang="cs-CZ" dirty="0" smtClean="0"/>
              <a:t>Průmyslový design</a:t>
            </a:r>
          </a:p>
          <a:p>
            <a:r>
              <a:rPr lang="cs-CZ" dirty="0" smtClean="0"/>
              <a:t>Architektura</a:t>
            </a:r>
          </a:p>
          <a:p>
            <a:r>
              <a:rPr lang="cs-CZ" dirty="0" smtClean="0"/>
              <a:t>Virtuální </a:t>
            </a:r>
            <a:r>
              <a:rPr lang="cs-CZ" dirty="0" err="1" smtClean="0"/>
              <a:t>showroomy</a:t>
            </a:r>
            <a:endParaRPr lang="cs-CZ" dirty="0" smtClean="0"/>
          </a:p>
          <a:p>
            <a:r>
              <a:rPr lang="cs-CZ" dirty="0" smtClean="0"/>
              <a:t>On-line obchodování</a:t>
            </a:r>
          </a:p>
          <a:p>
            <a:r>
              <a:rPr lang="cs-CZ" dirty="0" smtClean="0"/>
              <a:t>Kulturní dědictví</a:t>
            </a:r>
          </a:p>
          <a:p>
            <a:r>
              <a:rPr lang="cs-CZ" dirty="0" smtClean="0"/>
              <a:t>Virtuální a rozšířená realita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Interdisciplinarita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90157"/>
          </a:xfrm>
        </p:spPr>
        <p:txBody>
          <a:bodyPr/>
          <a:lstStyle/>
          <a:p>
            <a:r>
              <a:rPr lang="cs-CZ" b="1" dirty="0" smtClean="0"/>
              <a:t>Fyzika</a:t>
            </a:r>
            <a:endParaRPr lang="en-US" b="1" dirty="0" smtClean="0"/>
          </a:p>
          <a:p>
            <a:pPr lvl="1"/>
            <a:r>
              <a:rPr lang="cs-CZ" dirty="0" smtClean="0"/>
              <a:t>Radiometrie</a:t>
            </a:r>
          </a:p>
          <a:p>
            <a:pPr lvl="1"/>
            <a:r>
              <a:rPr lang="cs-CZ" dirty="0" smtClean="0"/>
              <a:t>Modely interakce světla s materiály</a:t>
            </a:r>
            <a:endParaRPr lang="en-US" b="1" dirty="0" smtClean="0"/>
          </a:p>
          <a:p>
            <a:pPr lvl="1"/>
            <a:r>
              <a:rPr lang="cs-CZ" dirty="0" smtClean="0"/>
              <a:t>Teorie transportu světla</a:t>
            </a:r>
            <a:endParaRPr lang="en-US" b="1" dirty="0" smtClean="0"/>
          </a:p>
          <a:p>
            <a:r>
              <a:rPr lang="en-US" b="1" dirty="0" smtClean="0"/>
              <a:t>Ma</a:t>
            </a:r>
            <a:r>
              <a:rPr lang="cs-CZ" b="1" dirty="0" smtClean="0"/>
              <a:t>tematika</a:t>
            </a:r>
            <a:endParaRPr lang="en-US" b="1" dirty="0" smtClean="0"/>
          </a:p>
          <a:p>
            <a:pPr lvl="1"/>
            <a:r>
              <a:rPr lang="cs-CZ" dirty="0" smtClean="0"/>
              <a:t>Integrální rovnice</a:t>
            </a:r>
            <a:endParaRPr lang="en-US" b="1" dirty="0" smtClean="0"/>
          </a:p>
          <a:p>
            <a:pPr lvl="1"/>
            <a:r>
              <a:rPr lang="cs-CZ" dirty="0" smtClean="0"/>
              <a:t>Metody </a:t>
            </a:r>
            <a:r>
              <a:rPr lang="cs-CZ" dirty="0" err="1" smtClean="0"/>
              <a:t>Monte</a:t>
            </a:r>
            <a:r>
              <a:rPr lang="cs-CZ" dirty="0" smtClean="0"/>
              <a:t> </a:t>
            </a:r>
            <a:r>
              <a:rPr lang="cs-CZ" dirty="0" err="1" smtClean="0"/>
              <a:t>Carlo</a:t>
            </a:r>
            <a:endParaRPr lang="cs-CZ" dirty="0" smtClean="0"/>
          </a:p>
          <a:p>
            <a:r>
              <a:rPr lang="cs-CZ" b="1" dirty="0" smtClean="0"/>
              <a:t>Informatika</a:t>
            </a:r>
          </a:p>
          <a:p>
            <a:pPr lvl="1"/>
            <a:r>
              <a:rPr lang="cs-CZ" dirty="0" smtClean="0"/>
              <a:t>Výpočetní geometrie</a:t>
            </a:r>
          </a:p>
          <a:p>
            <a:pPr lvl="1"/>
            <a:r>
              <a:rPr lang="cs-CZ" dirty="0" smtClean="0"/>
              <a:t>Programování, Softwarové inženýrství </a:t>
            </a:r>
            <a:endParaRPr lang="en-US" b="1" dirty="0" smtClean="0"/>
          </a:p>
          <a:p>
            <a:r>
              <a:rPr lang="cs-CZ" b="1" dirty="0" smtClean="0"/>
              <a:t>Vizuální percepce</a:t>
            </a:r>
          </a:p>
          <a:p>
            <a:r>
              <a:rPr lang="cs-CZ" b="1" dirty="0" smtClean="0"/>
              <a:t>Umění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6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320675" y="1341438"/>
            <a:ext cx="8501063" cy="5010150"/>
          </a:xfrm>
        </p:spPr>
        <p:txBody>
          <a:bodyPr/>
          <a:lstStyle/>
          <a:p>
            <a:pPr eaLnBrk="1" hangingPunct="1"/>
            <a:r>
              <a:rPr lang="cs-CZ" dirty="0" smtClean="0"/>
              <a:t>Pro každý viditelný bod </a:t>
            </a:r>
            <a:r>
              <a:rPr lang="en-US" b="1" dirty="0" smtClean="0"/>
              <a:t>p</a:t>
            </a:r>
            <a:r>
              <a:rPr lang="cs-CZ" dirty="0" smtClean="0"/>
              <a:t> ve scéně</a:t>
            </a:r>
            <a:endParaRPr lang="en-US" dirty="0" smtClean="0"/>
          </a:p>
          <a:p>
            <a:pPr marL="742950" lvl="1" indent="-285750" eaLnBrk="1" hangingPunct="1"/>
            <a:r>
              <a:rPr lang="cs-CZ" dirty="0" smtClean="0"/>
              <a:t>Spočítej množství světla odražené směrem ke kameře</a:t>
            </a:r>
            <a:endParaRPr lang="en-US" dirty="0" smtClean="0"/>
          </a:p>
          <a:p>
            <a:pPr marL="742950" lvl="1" indent="-285750" eaLnBrk="1" hangingPunct="1"/>
            <a:endParaRPr lang="en-US" dirty="0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229600" cy="614363"/>
          </a:xfrm>
        </p:spPr>
        <p:txBody>
          <a:bodyPr/>
          <a:lstStyle/>
          <a:p>
            <a:pPr eaLnBrk="1" hangingPunct="1"/>
            <a:r>
              <a:rPr lang="cs-CZ" dirty="0" smtClean="0"/>
              <a:t>Fotorealistická syntéza obrazu</a:t>
            </a:r>
            <a:endParaRPr lang="fr-FR" dirty="0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051050" y="3030538"/>
            <a:ext cx="6192838" cy="3433762"/>
            <a:chOff x="1292" y="1909"/>
            <a:chExt cx="3901" cy="2163"/>
          </a:xfrm>
        </p:grpSpPr>
        <p:sp>
          <p:nvSpPr>
            <p:cNvPr id="26641" name="Freeform 4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254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6642" name="Line 5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26629" name="Picture 6" descr="camer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463" y="2781300"/>
            <a:ext cx="1504950" cy="155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051050" y="3789363"/>
            <a:ext cx="6121400" cy="2519362"/>
            <a:chOff x="1292" y="2387"/>
            <a:chExt cx="3856" cy="1587"/>
          </a:xfrm>
        </p:grpSpPr>
        <p:sp>
          <p:nvSpPr>
            <p:cNvPr id="26637" name="Line 8"/>
            <p:cNvSpPr>
              <a:spLocks noChangeShapeType="1"/>
            </p:cNvSpPr>
            <p:nvPr/>
          </p:nvSpPr>
          <p:spPr bwMode="auto">
            <a:xfrm>
              <a:off x="1292" y="2478"/>
              <a:ext cx="1270" cy="14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6638" name="Line 9"/>
            <p:cNvSpPr>
              <a:spLocks noChangeShapeType="1"/>
            </p:cNvSpPr>
            <p:nvPr/>
          </p:nvSpPr>
          <p:spPr bwMode="auto">
            <a:xfrm>
              <a:off x="1306" y="2446"/>
              <a:ext cx="2028" cy="12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6639" name="Line 10"/>
            <p:cNvSpPr>
              <a:spLocks noChangeShapeType="1"/>
            </p:cNvSpPr>
            <p:nvPr/>
          </p:nvSpPr>
          <p:spPr bwMode="auto">
            <a:xfrm>
              <a:off x="1338" y="2432"/>
              <a:ext cx="3810" cy="11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6640" name="Line 11"/>
            <p:cNvSpPr>
              <a:spLocks noChangeShapeType="1"/>
            </p:cNvSpPr>
            <p:nvPr/>
          </p:nvSpPr>
          <p:spPr bwMode="auto">
            <a:xfrm>
              <a:off x="1338" y="2387"/>
              <a:ext cx="3810" cy="31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6631" name="Text Box 12"/>
          <p:cNvSpPr txBox="1">
            <a:spLocks noChangeArrowheads="1"/>
          </p:cNvSpPr>
          <p:nvPr/>
        </p:nvSpPr>
        <p:spPr bwMode="auto">
          <a:xfrm>
            <a:off x="3827463" y="4422775"/>
            <a:ext cx="1766830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accent1"/>
              </a:buClr>
              <a:buSzPct val="120000"/>
              <a:buFont typeface="Wingdings" pitchFamily="2" charset="2"/>
              <a:buNone/>
            </a:pPr>
            <a:r>
              <a:rPr lang="cs-CZ" sz="2200" dirty="0">
                <a:latin typeface="+mn-lt"/>
              </a:rPr>
              <a:t>Kolik světla</a:t>
            </a:r>
            <a:r>
              <a:rPr lang="en-US" sz="2200" dirty="0">
                <a:latin typeface="+mn-lt"/>
              </a:rPr>
              <a:t>?</a:t>
            </a:r>
            <a:endParaRPr lang="fr-FR" sz="2200" dirty="0">
              <a:latin typeface="+mn-lt"/>
            </a:endParaRPr>
          </a:p>
        </p:txBody>
      </p:sp>
      <p:sp>
        <p:nvSpPr>
          <p:cNvPr id="26632" name="Oval 13"/>
          <p:cNvSpPr>
            <a:spLocks noChangeArrowheads="1"/>
          </p:cNvSpPr>
          <p:nvPr/>
        </p:nvSpPr>
        <p:spPr bwMode="auto">
          <a:xfrm>
            <a:off x="5178425" y="5838825"/>
            <a:ext cx="228600" cy="228600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633" name="Oval 14"/>
          <p:cNvSpPr>
            <a:spLocks noChangeArrowheads="1"/>
          </p:cNvSpPr>
          <p:nvPr/>
        </p:nvSpPr>
        <p:spPr bwMode="auto">
          <a:xfrm>
            <a:off x="3952875" y="6257925"/>
            <a:ext cx="228600" cy="228600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634" name="Oval 15"/>
          <p:cNvSpPr>
            <a:spLocks noChangeArrowheads="1"/>
          </p:cNvSpPr>
          <p:nvPr/>
        </p:nvSpPr>
        <p:spPr bwMode="auto">
          <a:xfrm>
            <a:off x="8058150" y="5619750"/>
            <a:ext cx="228600" cy="228600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635" name="Oval 16"/>
          <p:cNvSpPr>
            <a:spLocks noChangeArrowheads="1"/>
          </p:cNvSpPr>
          <p:nvPr/>
        </p:nvSpPr>
        <p:spPr bwMode="auto">
          <a:xfrm>
            <a:off x="8129588" y="4178300"/>
            <a:ext cx="228600" cy="228600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614363"/>
          </a:xfrm>
        </p:spPr>
        <p:txBody>
          <a:bodyPr/>
          <a:lstStyle/>
          <a:p>
            <a:pPr eaLnBrk="1" hangingPunct="1"/>
            <a:r>
              <a:rPr lang="cs-CZ" b="1" dirty="0" smtClean="0"/>
              <a:t>Odkud se přichází světlo?</a:t>
            </a:r>
            <a:endParaRPr lang="fr-FR" b="1" dirty="0" smtClean="0"/>
          </a:p>
        </p:txBody>
      </p:sp>
      <p:pic>
        <p:nvPicPr>
          <p:cNvPr id="27653" name="Picture 6" descr="MCj0198994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5087938" y="1628775"/>
            <a:ext cx="779462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323850" y="1412875"/>
            <a:ext cx="842486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cs-CZ" sz="2200" dirty="0" smtClean="0">
                <a:latin typeface="+mn-lt"/>
              </a:rPr>
              <a:t>…</a:t>
            </a:r>
            <a:r>
              <a:rPr lang="cs-CZ" sz="2200" dirty="0">
                <a:latin typeface="+mn-lt"/>
              </a:rPr>
              <a:t>přímo </a:t>
            </a:r>
            <a:r>
              <a:rPr lang="cs-CZ" sz="2200" b="1" dirty="0">
                <a:latin typeface="+mn-lt"/>
              </a:rPr>
              <a:t>ze </a:t>
            </a:r>
            <a:r>
              <a:rPr lang="cs-CZ" sz="2200" b="1" dirty="0" smtClean="0">
                <a:latin typeface="+mn-lt"/>
              </a:rPr>
              <a:t>zdroje</a:t>
            </a:r>
            <a:r>
              <a:rPr lang="en-US" sz="2200" dirty="0" smtClean="0">
                <a:latin typeface="+mn-lt"/>
              </a:rPr>
              <a:t> </a:t>
            </a:r>
            <a:r>
              <a:rPr lang="cs-CZ" sz="2200" dirty="0">
                <a:latin typeface="+mn-lt"/>
              </a:rPr>
              <a:t/>
            </a:r>
            <a:br>
              <a:rPr lang="cs-CZ" sz="2200" dirty="0">
                <a:latin typeface="+mn-lt"/>
              </a:rPr>
            </a:br>
            <a:r>
              <a:rPr lang="en-US" sz="2200" dirty="0">
                <a:latin typeface="+mn-lt"/>
              </a:rPr>
              <a:t>(=</a:t>
            </a:r>
            <a:r>
              <a:rPr lang="cs-CZ" sz="2200" dirty="0">
                <a:latin typeface="+mn-lt"/>
              </a:rPr>
              <a:t>přímé osvětlení, </a:t>
            </a:r>
            <a:r>
              <a:rPr lang="cs-CZ" sz="2200" dirty="0" err="1">
                <a:latin typeface="+mn-lt"/>
              </a:rPr>
              <a:t>direct</a:t>
            </a:r>
            <a:r>
              <a:rPr lang="cs-CZ" sz="2200" dirty="0">
                <a:latin typeface="+mn-lt"/>
              </a:rPr>
              <a:t> </a:t>
            </a:r>
            <a:r>
              <a:rPr lang="cs-CZ" sz="2200" dirty="0" err="1">
                <a:latin typeface="+mn-lt"/>
              </a:rPr>
              <a:t>illumination</a:t>
            </a:r>
            <a:r>
              <a:rPr lang="en-US" sz="2200" dirty="0">
                <a:latin typeface="+mn-lt"/>
              </a:rPr>
              <a:t>)</a:t>
            </a:r>
          </a:p>
          <a:p>
            <a:pPr marL="2857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cs-CZ" sz="2200" dirty="0" smtClean="0">
                <a:latin typeface="+mn-lt"/>
              </a:rPr>
              <a:t>… </a:t>
            </a:r>
            <a:r>
              <a:rPr lang="cs-CZ" sz="2200" b="1" dirty="0" smtClean="0">
                <a:latin typeface="+mn-lt"/>
              </a:rPr>
              <a:t>ze </a:t>
            </a:r>
            <a:r>
              <a:rPr lang="cs-CZ" sz="2200" b="1" dirty="0">
                <a:latin typeface="+mn-lt"/>
              </a:rPr>
              <a:t>všech ploch ve scéně</a:t>
            </a:r>
            <a:r>
              <a:rPr lang="en-US" sz="2200" dirty="0">
                <a:latin typeface="+mn-lt"/>
              </a:rPr>
              <a:t> </a:t>
            </a:r>
            <a:r>
              <a:rPr lang="cs-CZ" sz="2200" dirty="0">
                <a:latin typeface="+mn-lt"/>
              </a:rPr>
              <a:t/>
            </a:r>
            <a:br>
              <a:rPr lang="cs-CZ" sz="2200" dirty="0">
                <a:latin typeface="+mn-lt"/>
              </a:rPr>
            </a:br>
            <a:r>
              <a:rPr lang="en-US" sz="2200" dirty="0">
                <a:latin typeface="+mn-lt"/>
              </a:rPr>
              <a:t>(= </a:t>
            </a:r>
            <a:r>
              <a:rPr lang="cs-CZ" sz="2200" dirty="0">
                <a:latin typeface="+mn-lt"/>
              </a:rPr>
              <a:t>nepřímé osvětlení, </a:t>
            </a:r>
            <a:r>
              <a:rPr lang="cs-CZ" sz="2200" dirty="0" err="1">
                <a:latin typeface="+mn-lt"/>
              </a:rPr>
              <a:t>indirect</a:t>
            </a:r>
            <a:r>
              <a:rPr lang="cs-CZ" sz="2200" dirty="0">
                <a:latin typeface="+mn-lt"/>
              </a:rPr>
              <a:t> </a:t>
            </a:r>
            <a:r>
              <a:rPr lang="cs-CZ" sz="2200" dirty="0" err="1">
                <a:latin typeface="+mn-lt"/>
              </a:rPr>
              <a:t>illumination</a:t>
            </a:r>
            <a:r>
              <a:rPr lang="en-US" sz="2200" dirty="0">
                <a:latin typeface="+mn-lt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fr-FR" sz="2200" dirty="0">
              <a:latin typeface="+mn-lt"/>
            </a:endParaRPr>
          </a:p>
        </p:txBody>
      </p:sp>
      <p:sp>
        <p:nvSpPr>
          <p:cNvPr id="76809" name="Rectangle 9"/>
          <p:cNvSpPr>
            <a:spLocks noChangeArrowheads="1"/>
          </p:cNvSpPr>
          <p:nvPr/>
        </p:nvSpPr>
        <p:spPr bwMode="auto">
          <a:xfrm>
            <a:off x="5108575" y="6007100"/>
            <a:ext cx="39687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accent1"/>
              </a:buClr>
              <a:buSzPct val="120000"/>
              <a:buFont typeface="Wingdings" pitchFamily="2" charset="2"/>
              <a:buNone/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</a:t>
            </a:r>
            <a:endParaRPr lang="fr-FR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76810" name="Line 10"/>
          <p:cNvSpPr>
            <a:spLocks noChangeShapeType="1"/>
          </p:cNvSpPr>
          <p:nvPr/>
        </p:nvSpPr>
        <p:spPr bwMode="auto">
          <a:xfrm flipH="1">
            <a:off x="5292725" y="2565400"/>
            <a:ext cx="215900" cy="32734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27658" name="Oval 11"/>
          <p:cNvSpPr>
            <a:spLocks noChangeArrowheads="1"/>
          </p:cNvSpPr>
          <p:nvPr/>
        </p:nvSpPr>
        <p:spPr bwMode="auto">
          <a:xfrm>
            <a:off x="5178425" y="5838825"/>
            <a:ext cx="228600" cy="228600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5292725" y="4991100"/>
            <a:ext cx="2951163" cy="847725"/>
            <a:chOff x="3334" y="3144"/>
            <a:chExt cx="1859" cy="534"/>
          </a:xfrm>
        </p:grpSpPr>
        <p:sp>
          <p:nvSpPr>
            <p:cNvPr id="27668" name="Line 13"/>
            <p:cNvSpPr>
              <a:spLocks noChangeShapeType="1"/>
            </p:cNvSpPr>
            <p:nvPr/>
          </p:nvSpPr>
          <p:spPr bwMode="auto">
            <a:xfrm flipH="1">
              <a:off x="3345" y="3144"/>
              <a:ext cx="1848" cy="5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7669" name="Line 14"/>
            <p:cNvSpPr>
              <a:spLocks noChangeShapeType="1"/>
            </p:cNvSpPr>
            <p:nvPr/>
          </p:nvSpPr>
          <p:spPr bwMode="auto">
            <a:xfrm flipH="1">
              <a:off x="3334" y="3678"/>
              <a:ext cx="1859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3571875" y="3030538"/>
            <a:ext cx="4672013" cy="2808287"/>
            <a:chOff x="2250" y="1909"/>
            <a:chExt cx="2943" cy="1769"/>
          </a:xfrm>
        </p:grpSpPr>
        <p:sp>
          <p:nvSpPr>
            <p:cNvPr id="27664" name="Line 16"/>
            <p:cNvSpPr>
              <a:spLocks noChangeShapeType="1"/>
            </p:cNvSpPr>
            <p:nvPr/>
          </p:nvSpPr>
          <p:spPr bwMode="auto">
            <a:xfrm flipH="1">
              <a:off x="3334" y="1909"/>
              <a:ext cx="938" cy="176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7665" name="Line 17"/>
            <p:cNvSpPr>
              <a:spLocks noChangeShapeType="1"/>
            </p:cNvSpPr>
            <p:nvPr/>
          </p:nvSpPr>
          <p:spPr bwMode="auto">
            <a:xfrm flipH="1">
              <a:off x="3345" y="2016"/>
              <a:ext cx="1848" cy="16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7666" name="Line 18"/>
            <p:cNvSpPr>
              <a:spLocks noChangeShapeType="1"/>
            </p:cNvSpPr>
            <p:nvPr/>
          </p:nvSpPr>
          <p:spPr bwMode="auto">
            <a:xfrm flipH="1">
              <a:off x="3345" y="2652"/>
              <a:ext cx="1848" cy="10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7667" name="Line 19"/>
            <p:cNvSpPr>
              <a:spLocks noChangeShapeType="1"/>
            </p:cNvSpPr>
            <p:nvPr/>
          </p:nvSpPr>
          <p:spPr bwMode="auto">
            <a:xfrm>
              <a:off x="2250" y="2112"/>
              <a:ext cx="1095" cy="156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2924175" y="4210050"/>
            <a:ext cx="2368550" cy="1628775"/>
            <a:chOff x="1842" y="2652"/>
            <a:chExt cx="1492" cy="1026"/>
          </a:xfrm>
        </p:grpSpPr>
        <p:sp>
          <p:nvSpPr>
            <p:cNvPr id="27662" name="Line 21"/>
            <p:cNvSpPr>
              <a:spLocks noChangeShapeType="1"/>
            </p:cNvSpPr>
            <p:nvPr/>
          </p:nvSpPr>
          <p:spPr bwMode="auto">
            <a:xfrm>
              <a:off x="1914" y="2652"/>
              <a:ext cx="1420" cy="10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7663" name="Line 22"/>
            <p:cNvSpPr>
              <a:spLocks noChangeShapeType="1"/>
            </p:cNvSpPr>
            <p:nvPr/>
          </p:nvSpPr>
          <p:spPr bwMode="auto">
            <a:xfrm>
              <a:off x="1842" y="3426"/>
              <a:ext cx="1492" cy="25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4" name="Group 3"/>
          <p:cNvGrpSpPr>
            <a:grpSpLocks/>
          </p:cNvGrpSpPr>
          <p:nvPr/>
        </p:nvGrpSpPr>
        <p:grpSpPr bwMode="auto">
          <a:xfrm>
            <a:off x="2051050" y="3030538"/>
            <a:ext cx="6192838" cy="3433762"/>
            <a:chOff x="1292" y="1909"/>
            <a:chExt cx="3901" cy="2163"/>
          </a:xfrm>
        </p:grpSpPr>
        <p:sp>
          <p:nvSpPr>
            <p:cNvPr id="25" name="Freeform 4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254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6" name="Line 5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– J. Křivánek 2013</a:t>
            </a:r>
            <a:endParaRPr lang="en-US" altLang="en-US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6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68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3.6|1.3"/>
</p:tagLst>
</file>

<file path=ppt/theme/theme1.xml><?xml version="1.0" encoding="utf-8"?>
<a:theme xmlns:a="http://schemas.openxmlformats.org/drawingml/2006/main" name="Hrany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rany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4015</TotalTime>
  <Words>1630</Words>
  <Application>Microsoft Office PowerPoint</Application>
  <PresentationFormat>On-screen Show (4:3)</PresentationFormat>
  <Paragraphs>308</Paragraphs>
  <Slides>57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9" baseType="lpstr">
      <vt:lpstr>Hrany</vt:lpstr>
      <vt:lpstr>Image bitmap</vt:lpstr>
      <vt:lpstr>Počítačová grafika III  Úvod</vt:lpstr>
      <vt:lpstr>Syntéza obrazu (Rendering)</vt:lpstr>
      <vt:lpstr>Popis scény</vt:lpstr>
      <vt:lpstr>Rendering v kontextu</vt:lpstr>
      <vt:lpstr>Různé přístupy k renderingu</vt:lpstr>
      <vt:lpstr>Aplikace realistické syntézy obrazu</vt:lpstr>
      <vt:lpstr>Interdisciplinarita</vt:lpstr>
      <vt:lpstr>Fotorealistická syntéza obrazu</vt:lpstr>
      <vt:lpstr>Odkud se přichází světlo?</vt:lpstr>
      <vt:lpstr>Globální osvětlení (Global illumination – GI)</vt:lpstr>
      <vt:lpstr>Globální osvětlení (Global illumination – GI)</vt:lpstr>
      <vt:lpstr>Efekty globálního osvětlení</vt:lpstr>
      <vt:lpstr>Ideální odraz/lom</vt:lpstr>
      <vt:lpstr>Půjčování barev (Color Bleeding)</vt:lpstr>
      <vt:lpstr>Půjčování barev</vt:lpstr>
      <vt:lpstr>“Manuální” globální osvětlení</vt:lpstr>
      <vt:lpstr>Kaustiky (Caustics)</vt:lpstr>
      <vt:lpstr>Kaustiky</vt:lpstr>
      <vt:lpstr>Pohled na vodu</vt:lpstr>
      <vt:lpstr>Kaustiky pod vodou</vt:lpstr>
      <vt:lpstr>Efekty globálního osvětlení …</vt:lpstr>
      <vt:lpstr>Realistická syntéza obrazu: Ingredience</vt:lpstr>
      <vt:lpstr>Globální osvětlení ve filmu</vt:lpstr>
      <vt:lpstr>2001: “Manuální” globální osvětlení</vt:lpstr>
      <vt:lpstr>2004: “Shrek 2” – Irradiance caching</vt:lpstr>
      <vt:lpstr>Irradiance caching</vt:lpstr>
      <vt:lpstr>Irradiance caching</vt:lpstr>
      <vt:lpstr>Image courtesy of Columbia Pictures.  © 2006 Columbia Pictures Industries, Inc.  All rights reserved.</vt:lpstr>
      <vt:lpstr>Image courtesy of Sony Pictures Animation.  © 2009 Sony Pictures Animation, Inc.  All rights reserved.</vt:lpstr>
      <vt:lpstr>Image courtesy of Columbia Pictures.  © 2009 Columbia Pictures Industries, Inc.  All rights reserved.</vt:lpstr>
      <vt:lpstr>PowerPoint Presentation</vt:lpstr>
      <vt:lpstr>Point-based GI: “Up” (bez GI)</vt:lpstr>
      <vt:lpstr>Point-based GI: “Up” (s GI)</vt:lpstr>
      <vt:lpstr>Point-based GI: “Toy Story 3” (bez GI)</vt:lpstr>
      <vt:lpstr>Point-based GI: “Toy Story 3” example (with GI)</vt:lpstr>
      <vt:lpstr>Realita vs. Rendering</vt:lpstr>
      <vt:lpstr>První porovnání – Cornell box</vt:lpstr>
      <vt:lpstr>Realita vs. Rendering</vt:lpstr>
      <vt:lpstr>Realita vs. Rendering</vt:lpstr>
      <vt:lpstr>Realita vs. Rendering</vt:lpstr>
      <vt:lpstr>Realita vs. Rendering</vt:lpstr>
      <vt:lpstr>Světlo</vt:lpstr>
      <vt:lpstr>Fotorealistická syntéza obrazu</vt:lpstr>
      <vt:lpstr>Různé přístupy k renderingu </vt:lpstr>
      <vt:lpstr>Matematický model</vt:lpstr>
      <vt:lpstr>Formulace modelu světla </vt:lpstr>
      <vt:lpstr>Světlo</vt:lpstr>
      <vt:lpstr>Světlo</vt:lpstr>
      <vt:lpstr>Optika</vt:lpstr>
      <vt:lpstr>Projevy vlnové podstaty světla</vt:lpstr>
      <vt:lpstr>Projevy vlnové podstaty světla</vt:lpstr>
      <vt:lpstr>Iridescence</vt:lpstr>
      <vt:lpstr>Iridescence – Strukturální barva</vt:lpstr>
      <vt:lpstr>Iridescence – Strukturální barva</vt:lpstr>
      <vt:lpstr>Iridescence – Strukturální barva</vt:lpstr>
      <vt:lpstr>Polarizace</vt:lpstr>
      <vt:lpstr>Polarizace</vt:lpstr>
    </vt:vector>
  </TitlesOfParts>
  <Company>CTU Prague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- Počítačová grafika III (NPGR010)</dc:title>
  <dc:creator>Jaroslav Křivánek</dc:creator>
  <cp:lastModifiedBy>Jaroslav Křivánek</cp:lastModifiedBy>
  <cp:revision>2680</cp:revision>
  <dcterms:created xsi:type="dcterms:W3CDTF">2006-11-17T09:10:54Z</dcterms:created>
  <dcterms:modified xsi:type="dcterms:W3CDTF">2013-10-10T18:16:08Z</dcterms:modified>
</cp:coreProperties>
</file>